
<file path=[Content_Types].xml><?xml version="1.0" encoding="utf-8"?>
<Types xmlns="http://schemas.openxmlformats.org/package/2006/content-types">
  <Default Extension="png" ContentType="image/png"/>
  <Default Extension="svg" ContentType="image/sv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4" r:id="rId2"/>
  </p:sldMasterIdLst>
  <p:notesMasterIdLst>
    <p:notesMasterId r:id="rId18"/>
  </p:notesMasterIdLst>
  <p:sldIdLst>
    <p:sldId id="256" r:id="rId3"/>
    <p:sldId id="275" r:id="rId4"/>
    <p:sldId id="257" r:id="rId5"/>
    <p:sldId id="258" r:id="rId6"/>
    <p:sldId id="274" r:id="rId7"/>
    <p:sldId id="259" r:id="rId8"/>
    <p:sldId id="262" r:id="rId9"/>
    <p:sldId id="264" r:id="rId10"/>
    <p:sldId id="270" r:id="rId11"/>
    <p:sldId id="272" r:id="rId12"/>
    <p:sldId id="273" r:id="rId13"/>
    <p:sldId id="266" r:id="rId14"/>
    <p:sldId id="267" r:id="rId15"/>
    <p:sldId id="268" r:id="rId16"/>
    <p:sldId id="269" r:id="rId17"/>
  </p:sldIdLst>
  <p:sldSz cx="12192000" cy="6858000"/>
  <p:notesSz cx="7559675" cy="106918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80"/>
  </p:normalViewPr>
  <p:slideViewPr>
    <p:cSldViewPr snapToGrid="0">
      <p:cViewPr varScale="1">
        <p:scale>
          <a:sx n="83" d="100"/>
          <a:sy n="83" d="100"/>
        </p:scale>
        <p:origin x="658" y="6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AFAC2143-016F-48D7-9EB6-D46FDA59FB8A}" type="datetimeFigureOut">
              <a:rPr lang="pt-BR" smtClean="0"/>
              <a:t>11/11/2024</a:t>
            </a:fld>
            <a:endParaRPr lang="pt-BR"/>
          </a:p>
        </p:txBody>
      </p:sp>
      <p:sp>
        <p:nvSpPr>
          <p:cNvPr id="4" name="Espaço Reservado para Imagem de Slide 3"/>
          <p:cNvSpPr>
            <a:spLocks noGrp="1" noRot="1" noChangeAspect="1"/>
          </p:cNvSpPr>
          <p:nvPr>
            <p:ph type="sldImg" idx="2"/>
          </p:nvPr>
        </p:nvSpPr>
        <p:spPr>
          <a:xfrm>
            <a:off x="573088" y="1336675"/>
            <a:ext cx="6413500" cy="3608388"/>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E1B6B13C-B21F-49E6-B942-E6B7B2372E7C}" type="slidenum">
              <a:rPr lang="pt-BR" smtClean="0"/>
              <a:t>‹nº›</a:t>
            </a:fld>
            <a:endParaRPr lang="pt-BR"/>
          </a:p>
        </p:txBody>
      </p:sp>
    </p:spTree>
    <p:extLst>
      <p:ext uri="{BB962C8B-B14F-4D97-AF65-F5344CB8AC3E}">
        <p14:creationId xmlns:p14="http://schemas.microsoft.com/office/powerpoint/2010/main" val="889458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E1B6B13C-B21F-49E6-B942-E6B7B2372E7C}" type="slidenum">
              <a:rPr lang="pt-BR" smtClean="0"/>
              <a:t>8</a:t>
            </a:fld>
            <a:endParaRPr lang="pt-BR"/>
          </a:p>
        </p:txBody>
      </p:sp>
    </p:spTree>
    <p:extLst>
      <p:ext uri="{BB962C8B-B14F-4D97-AF65-F5344CB8AC3E}">
        <p14:creationId xmlns:p14="http://schemas.microsoft.com/office/powerpoint/2010/main" val="325423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E1B6B13C-B21F-49E6-B942-E6B7B2372E7C}" type="slidenum">
              <a:rPr lang="pt-BR" smtClean="0"/>
              <a:t>11</a:t>
            </a:fld>
            <a:endParaRPr lang="pt-BR"/>
          </a:p>
        </p:txBody>
      </p:sp>
    </p:spTree>
    <p:extLst>
      <p:ext uri="{BB962C8B-B14F-4D97-AF65-F5344CB8AC3E}">
        <p14:creationId xmlns:p14="http://schemas.microsoft.com/office/powerpoint/2010/main" val="1966213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4520" cy="1324440"/>
          </a:xfrm>
          <a:prstGeom prst="rect">
            <a:avLst/>
          </a:prstGeom>
          <a:noFill/>
          <a:ln w="0">
            <a:noFill/>
          </a:ln>
        </p:spPr>
        <p:txBody>
          <a:bodyPr lIns="0" tIns="0" rIns="0" bIns="0" anchor="ctr">
            <a:noAutofit/>
          </a:bodyPr>
          <a:lstStyle/>
          <a:p>
            <a:pPr indent="0" algn="ctr">
              <a:buNone/>
            </a:pPr>
            <a:endParaRPr lang="pt-BR" sz="4400" b="0" strike="noStrike" spc="-1">
              <a:solidFill>
                <a:srgbClr val="000000"/>
              </a:solidFill>
              <a:latin typeface="Arial"/>
            </a:endParaRPr>
          </a:p>
        </p:txBody>
      </p:sp>
      <p:sp>
        <p:nvSpPr>
          <p:cNvPr id="6" name="PlaceHolder 2"/>
          <p:cNvSpPr>
            <a:spLocks noGrp="1"/>
          </p:cNvSpPr>
          <p:nvPr>
            <p:ph type="subTitle"/>
          </p:nvPr>
        </p:nvSpPr>
        <p:spPr>
          <a:xfrm>
            <a:off x="838080" y="1825560"/>
            <a:ext cx="10514520" cy="4350240"/>
          </a:xfrm>
          <a:prstGeom prst="rect">
            <a:avLst/>
          </a:prstGeom>
          <a:noFill/>
          <a:ln w="0">
            <a:noFill/>
          </a:ln>
        </p:spPr>
        <p:txBody>
          <a:bodyPr lIns="0" tIns="0" rIns="0" bIns="0" anchor="ctr">
            <a:noAutofit/>
          </a:bodyPr>
          <a:lstStyle/>
          <a:p>
            <a:pPr indent="0" algn="ctr">
              <a:buNone/>
            </a:pPr>
            <a:endParaRPr lang="pt-BR"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2" name="PlaceHolder 4"/>
          <p:cNvSpPr>
            <a:spLocks noGrp="1"/>
          </p:cNvSpPr>
          <p:nvPr>
            <p:ph type="sldNum" idx="2"/>
          </p:nvPr>
        </p:nvSpPr>
        <p:spPr/>
        <p:txBody>
          <a:bodyPr/>
          <a:lstStyle/>
          <a:p>
            <a:fld id="{41DB686A-9085-4326-B057-75ABB955B1A7}" type="slidenum">
              <a:t>‹nº›</a:t>
            </a:fld>
            <a:endParaRPr/>
          </a:p>
        </p:txBody>
      </p:sp>
      <p:sp>
        <p:nvSpPr>
          <p:cNvPr id="3" name="PlaceHolder 5"/>
          <p:cNvSpPr>
            <a:spLocks noGrp="1"/>
          </p:cNvSpPr>
          <p:nvPr>
            <p:ph type="dt" idx="3"/>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4520" cy="1324440"/>
          </a:xfrm>
          <a:prstGeom prst="rect">
            <a:avLst/>
          </a:prstGeom>
          <a:noFill/>
          <a:ln w="0">
            <a:noFill/>
          </a:ln>
        </p:spPr>
        <p:txBody>
          <a:bodyPr lIns="0" tIns="0" rIns="0" bIns="0" anchor="ctr">
            <a:noAutofit/>
          </a:bodyPr>
          <a:lstStyle/>
          <a:p>
            <a:pPr indent="0" algn="ctr">
              <a:buNone/>
            </a:pPr>
            <a:endParaRPr lang="pt-BR" sz="4400" b="0" strike="noStrike" spc="-1">
              <a:solidFill>
                <a:srgbClr val="000000"/>
              </a:solidFill>
              <a:latin typeface="Arial"/>
            </a:endParaRPr>
          </a:p>
        </p:txBody>
      </p:sp>
      <p:sp>
        <p:nvSpPr>
          <p:cNvPr id="19" name="PlaceHolder 2"/>
          <p:cNvSpPr>
            <a:spLocks noGrp="1"/>
          </p:cNvSpPr>
          <p:nvPr>
            <p:ph/>
          </p:nvPr>
        </p:nvSpPr>
        <p:spPr>
          <a:xfrm>
            <a:off x="838080" y="1825560"/>
            <a:ext cx="10514520" cy="4350240"/>
          </a:xfrm>
          <a:prstGeom prst="rect">
            <a:avLst/>
          </a:prstGeom>
          <a:noFill/>
          <a:ln w="0">
            <a:noFill/>
          </a:ln>
        </p:spPr>
        <p:txBody>
          <a:bodyPr lIns="0" tIns="0" rIns="0" bIns="0" anchor="t">
            <a:normAutofit/>
          </a:bodyPr>
          <a:lstStyle/>
          <a:p>
            <a:pPr indent="0">
              <a:spcBef>
                <a:spcPts val="1417"/>
              </a:spcBef>
              <a:buNone/>
            </a:pPr>
            <a:endParaRPr lang="pt-BR" sz="3200" b="0" strike="noStrike" spc="-1">
              <a:solidFill>
                <a:srgbClr val="000000"/>
              </a:solidFill>
              <a:latin typeface="Arial"/>
            </a:endParaRPr>
          </a:p>
        </p:txBody>
      </p:sp>
      <p:sp>
        <p:nvSpPr>
          <p:cNvPr id="4" name="PlaceHolder 3"/>
          <p:cNvSpPr>
            <a:spLocks noGrp="1"/>
          </p:cNvSpPr>
          <p:nvPr>
            <p:ph type="ftr" idx="10"/>
          </p:nvPr>
        </p:nvSpPr>
        <p:spPr/>
        <p:txBody>
          <a:bodyPr/>
          <a:lstStyle/>
          <a:p>
            <a:r>
              <a:t>Footer</a:t>
            </a:r>
          </a:p>
        </p:txBody>
      </p:sp>
      <p:sp>
        <p:nvSpPr>
          <p:cNvPr id="5" name="PlaceHolder 4"/>
          <p:cNvSpPr>
            <a:spLocks noGrp="1"/>
          </p:cNvSpPr>
          <p:nvPr>
            <p:ph type="sldNum" idx="11"/>
          </p:nvPr>
        </p:nvSpPr>
        <p:spPr/>
        <p:txBody>
          <a:bodyPr/>
          <a:lstStyle/>
          <a:p>
            <a:fld id="{CD16BC63-BC0F-4D8C-931E-104DCF12E4B9}" type="slidenum">
              <a:t>‹nº›</a:t>
            </a:fld>
            <a:endParaRPr/>
          </a:p>
        </p:txBody>
      </p:sp>
      <p:sp>
        <p:nvSpPr>
          <p:cNvPr id="6" name="PlaceHolder 5"/>
          <p:cNvSpPr>
            <a:spLocks noGrp="1"/>
          </p:cNvSpPr>
          <p:nvPr>
            <p:ph type="dt" idx="12"/>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7FAFD"/>
            </a:gs>
            <a:gs pos="74000">
              <a:srgbClr val="B5D2EC"/>
            </a:gs>
            <a:gs pos="83000">
              <a:srgbClr val="B5D2EC"/>
            </a:gs>
            <a:gs pos="100000">
              <a:srgbClr val="CEE1F2"/>
            </a:gs>
          </a:gsLst>
          <a:lin ang="2700000"/>
        </a:gra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4520" cy="1324440"/>
          </a:xfrm>
          <a:prstGeom prst="rect">
            <a:avLst/>
          </a:prstGeom>
          <a:noFill/>
          <a:ln w="0">
            <a:noFill/>
          </a:ln>
        </p:spPr>
        <p:txBody>
          <a:bodyPr lIns="0" tIns="0" rIns="0" bIns="0" anchor="ctr">
            <a:noAutofit/>
          </a:bodyPr>
          <a:lstStyle/>
          <a:p>
            <a:pPr indent="0">
              <a:buNone/>
            </a:pPr>
            <a:r>
              <a:rPr lang="pt-BR" sz="1800" b="0" strike="noStrike" spc="-1">
                <a:solidFill>
                  <a:srgbClr val="000000"/>
                </a:solidFill>
                <a:latin typeface="Arial"/>
              </a:rPr>
              <a:t>Clique para editar o formato do texto do título</a:t>
            </a:r>
          </a:p>
        </p:txBody>
      </p:sp>
      <p:sp>
        <p:nvSpPr>
          <p:cNvPr id="6" name="PlaceHolder 2"/>
          <p:cNvSpPr>
            <a:spLocks noGrp="1"/>
          </p:cNvSpPr>
          <p:nvPr>
            <p:ph type="ftr" idx="1"/>
          </p:nvPr>
        </p:nvSpPr>
        <p:spPr>
          <a:xfrm>
            <a:off x="4038480" y="6356520"/>
            <a:ext cx="4113720" cy="36396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pt-BR" sz="1400" b="0" strike="noStrike" spc="-1">
                <a:solidFill>
                  <a:srgbClr val="000000"/>
                </a:solidFill>
                <a:latin typeface="Times New Roman"/>
              </a:defRPr>
            </a:lvl1pPr>
          </a:lstStyle>
          <a:p>
            <a:pPr indent="0" algn="ctr">
              <a:lnSpc>
                <a:spcPct val="100000"/>
              </a:lnSpc>
              <a:buNone/>
              <a:tabLst>
                <a:tab pos="0" algn="l"/>
              </a:tabLst>
            </a:pPr>
            <a:r>
              <a:rPr lang="pt-BR" sz="1400" b="0" strike="noStrike" spc="-1">
                <a:solidFill>
                  <a:srgbClr val="000000"/>
                </a:solidFill>
                <a:latin typeface="Times New Roman"/>
              </a:rPr>
              <a:t>&lt;rodapé&gt;</a:t>
            </a:r>
          </a:p>
        </p:txBody>
      </p:sp>
      <p:sp>
        <p:nvSpPr>
          <p:cNvPr id="2" name="PlaceHolder 3"/>
          <p:cNvSpPr>
            <a:spLocks noGrp="1"/>
          </p:cNvSpPr>
          <p:nvPr>
            <p:ph type="sldNum" idx="2"/>
          </p:nvPr>
        </p:nvSpPr>
        <p:spPr>
          <a:xfrm>
            <a:off x="8610480" y="6356520"/>
            <a:ext cx="2742120" cy="36396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pt-BR" sz="1200" b="0" strike="noStrike" spc="-1">
                <a:solidFill>
                  <a:schemeClr val="dk1">
                    <a:tint val="75000"/>
                  </a:schemeClr>
                </a:solidFill>
                <a:latin typeface="Calibri"/>
              </a:defRPr>
            </a:lvl1pPr>
          </a:lstStyle>
          <a:p>
            <a:pPr indent="0" algn="r" defTabSz="914400">
              <a:lnSpc>
                <a:spcPct val="100000"/>
              </a:lnSpc>
              <a:buNone/>
              <a:tabLst>
                <a:tab pos="0" algn="l"/>
              </a:tabLst>
            </a:pPr>
            <a:fld id="{867291A1-9698-4F37-9196-1AB89E4D14F9}" type="slidenum">
              <a:rPr lang="pt-BR" sz="1200" b="0" strike="noStrike" spc="-1">
                <a:solidFill>
                  <a:schemeClr val="dk1">
                    <a:tint val="75000"/>
                  </a:schemeClr>
                </a:solidFill>
                <a:latin typeface="Calibri"/>
              </a:rPr>
              <a:t>‹nº›</a:t>
            </a:fld>
            <a:endParaRPr lang="pt-BR" sz="1200" b="0" strike="noStrike" spc="-1">
              <a:solidFill>
                <a:srgbClr val="000000"/>
              </a:solidFill>
              <a:latin typeface="Times New Roman"/>
            </a:endParaRPr>
          </a:p>
        </p:txBody>
      </p:sp>
      <p:sp>
        <p:nvSpPr>
          <p:cNvPr id="3" name="PlaceHolder 4"/>
          <p:cNvSpPr>
            <a:spLocks noGrp="1"/>
          </p:cNvSpPr>
          <p:nvPr>
            <p:ph type="dt" idx="3"/>
          </p:nvPr>
        </p:nvSpPr>
        <p:spPr>
          <a:xfrm>
            <a:off x="838080" y="6356520"/>
            <a:ext cx="2742120" cy="363960"/>
          </a:xfrm>
          <a:prstGeom prst="rect">
            <a:avLst/>
          </a:prstGeom>
          <a:noFill/>
          <a:ln w="0">
            <a:noFill/>
          </a:ln>
        </p:spPr>
        <p:txBody>
          <a:bodyPr lIns="91440" tIns="45720" rIns="91440" bIns="45720" anchor="ctr">
            <a:noAutofit/>
          </a:bodyPr>
          <a:lstStyle>
            <a:lvl1pPr indent="0">
              <a:buNone/>
              <a:defRPr lang="pt-BR" sz="1400" b="0" strike="noStrike" spc="-1">
                <a:solidFill>
                  <a:srgbClr val="000000"/>
                </a:solidFill>
                <a:latin typeface="Times New Roman"/>
              </a:defRPr>
            </a:lvl1pPr>
          </a:lstStyle>
          <a:p>
            <a:pPr indent="0">
              <a:buNone/>
            </a:pPr>
            <a:r>
              <a:rPr lang="pt-BR" sz="1400" b="0" strike="noStrike" spc="-1">
                <a:solidFill>
                  <a:srgbClr val="000000"/>
                </a:solidFill>
                <a:latin typeface="Times New Roman"/>
              </a:rPr>
              <a:t>&lt;data/hora&gt;</a:t>
            </a: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3200" b="0" strike="noStrike" spc="-1">
                <a:solidFill>
                  <a:srgbClr val="000000"/>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2800" b="0" strike="noStrike" spc="-1">
                <a:solidFill>
                  <a:srgbClr val="000000"/>
                </a:solidFill>
                <a:latin typeface="Arial"/>
              </a:rPr>
              <a:t>2.º nível de tópicos</a:t>
            </a:r>
          </a:p>
          <a:p>
            <a:pPr marL="1296000" lvl="2" indent="-288000">
              <a:spcBef>
                <a:spcPts val="850"/>
              </a:spcBef>
              <a:buClr>
                <a:srgbClr val="000000"/>
              </a:buClr>
              <a:buSzPct val="45000"/>
              <a:buFont typeface="Wingdings" charset="2"/>
              <a:buChar char=""/>
            </a:pPr>
            <a:r>
              <a:rPr lang="pt-BR" sz="2400" b="0" strike="noStrike" spc="-1">
                <a:solidFill>
                  <a:srgbClr val="000000"/>
                </a:solidFill>
                <a:latin typeface="Arial"/>
              </a:rPr>
              <a:t>3.º nível de tópicos</a:t>
            </a:r>
          </a:p>
          <a:p>
            <a:pPr marL="1728000" lvl="3" indent="-216000">
              <a:spcBef>
                <a:spcPts val="567"/>
              </a:spcBef>
              <a:buClr>
                <a:srgbClr val="000000"/>
              </a:buClr>
              <a:buSzPct val="75000"/>
              <a:buFont typeface="Symbol" charset="2"/>
              <a:buChar char=""/>
            </a:pPr>
            <a:r>
              <a:rPr lang="pt-BR" sz="2000" b="0" strike="noStrike" spc="-1">
                <a:solidFill>
                  <a:srgbClr val="000000"/>
                </a:solidFill>
                <a:latin typeface="Arial"/>
              </a:rPr>
              <a:t>4.º nível de tópicos</a:t>
            </a:r>
          </a:p>
          <a:p>
            <a:pPr marL="2160000" lvl="4" indent="-216000">
              <a:spcBef>
                <a:spcPts val="283"/>
              </a:spcBef>
              <a:buClr>
                <a:srgbClr val="000000"/>
              </a:buClr>
              <a:buSzPct val="45000"/>
              <a:buFont typeface="Wingdings" charset="2"/>
              <a:buChar char=""/>
            </a:pPr>
            <a:r>
              <a:rPr lang="pt-BR" sz="2000" b="0" strike="noStrike" spc="-1">
                <a:solidFill>
                  <a:srgbClr val="000000"/>
                </a:solidFill>
                <a:latin typeface="Arial"/>
              </a:rPr>
              <a:t>5.º nível de tópicos</a:t>
            </a:r>
          </a:p>
          <a:p>
            <a:pPr marL="2592000" lvl="5" indent="-216000">
              <a:spcBef>
                <a:spcPts val="283"/>
              </a:spcBef>
              <a:buClr>
                <a:srgbClr val="000000"/>
              </a:buClr>
              <a:buSzPct val="45000"/>
              <a:buFont typeface="Wingdings" charset="2"/>
              <a:buChar char=""/>
            </a:pPr>
            <a:r>
              <a:rPr lang="pt-BR" sz="2000" b="0" strike="noStrike" spc="-1">
                <a:solidFill>
                  <a:srgbClr val="000000"/>
                </a:solidFill>
                <a:latin typeface="Arial"/>
              </a:rPr>
              <a:t>6.º nível de tópicos</a:t>
            </a:r>
          </a:p>
          <a:p>
            <a:pPr marL="3024000" lvl="6" indent="-216000">
              <a:spcBef>
                <a:spcPts val="283"/>
              </a:spcBef>
              <a:buClr>
                <a:srgbClr val="000000"/>
              </a:buClr>
              <a:buSzPct val="45000"/>
              <a:buFont typeface="Wingdings" charset="2"/>
              <a:buChar char=""/>
            </a:pPr>
            <a:r>
              <a:rPr lang="pt-BR" sz="2000" b="0" strike="noStrike" spc="-1">
                <a:solidFill>
                  <a:srgbClr val="000000"/>
                </a:solidFill>
                <a:latin typeface="Arial"/>
              </a:rPr>
              <a:t>7.º nível de tópicos</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7FAFD"/>
            </a:gs>
            <a:gs pos="74000">
              <a:srgbClr val="B5D2EC"/>
            </a:gs>
            <a:gs pos="83000">
              <a:srgbClr val="B5D2EC"/>
            </a:gs>
            <a:gs pos="100000">
              <a:srgbClr val="CEE1F2"/>
            </a:gs>
          </a:gsLst>
          <a:lin ang="2700000"/>
        </a:gradFill>
        <a:effectLst/>
      </p:bgPr>
    </p:bg>
    <p:spTree>
      <p:nvGrpSpPr>
        <p:cNvPr id="1" name=""/>
        <p:cNvGrpSpPr/>
        <p:nvPr/>
      </p:nvGrpSpPr>
      <p:grpSpPr>
        <a:xfrm>
          <a:off x="0" y="0"/>
          <a:ext cx="0" cy="0"/>
          <a:chOff x="0" y="0"/>
          <a:chExt cx="0" cy="0"/>
        </a:xfrm>
      </p:grpSpPr>
      <p:sp>
        <p:nvSpPr>
          <p:cNvPr id="13" name="PlaceHolder 1"/>
          <p:cNvSpPr>
            <a:spLocks noGrp="1"/>
          </p:cNvSpPr>
          <p:nvPr>
            <p:ph type="title"/>
          </p:nvPr>
        </p:nvSpPr>
        <p:spPr>
          <a:xfrm>
            <a:off x="838080" y="365040"/>
            <a:ext cx="10514520" cy="1324440"/>
          </a:xfrm>
          <a:prstGeom prst="rect">
            <a:avLst/>
          </a:prstGeom>
          <a:noFill/>
          <a:ln w="0">
            <a:noFill/>
          </a:ln>
        </p:spPr>
        <p:txBody>
          <a:bodyPr lIns="0" tIns="0" rIns="0" bIns="0" anchor="ctr">
            <a:noAutofit/>
          </a:bodyPr>
          <a:lstStyle/>
          <a:p>
            <a:pPr indent="0">
              <a:buNone/>
            </a:pPr>
            <a:r>
              <a:rPr lang="pt-BR" sz="1800" b="0" strike="noStrike" spc="-1">
                <a:solidFill>
                  <a:srgbClr val="000000"/>
                </a:solidFill>
                <a:latin typeface="Arial"/>
              </a:rPr>
              <a:t>Clique para editar o formato do texto do título</a:t>
            </a:r>
          </a:p>
        </p:txBody>
      </p:sp>
      <p:sp>
        <p:nvSpPr>
          <p:cNvPr id="14" name="PlaceHolder 2"/>
          <p:cNvSpPr>
            <a:spLocks noGrp="1"/>
          </p:cNvSpPr>
          <p:nvPr>
            <p:ph type="body"/>
          </p:nvPr>
        </p:nvSpPr>
        <p:spPr>
          <a:xfrm>
            <a:off x="838080" y="1825560"/>
            <a:ext cx="10514520" cy="435024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rgbClr val="000000"/>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rgbClr val="000000"/>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rgbClr val="000000"/>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rgbClr val="000000"/>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rgbClr val="000000"/>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rgbClr val="000000"/>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rgbClr val="000000"/>
                </a:solidFill>
                <a:latin typeface="Arial"/>
              </a:rPr>
              <a:t>7.º nível de tópicos</a:t>
            </a:r>
          </a:p>
        </p:txBody>
      </p:sp>
      <p:sp>
        <p:nvSpPr>
          <p:cNvPr id="15" name="PlaceHolder 3"/>
          <p:cNvSpPr>
            <a:spLocks noGrp="1"/>
          </p:cNvSpPr>
          <p:nvPr>
            <p:ph type="ftr" idx="10"/>
          </p:nvPr>
        </p:nvSpPr>
        <p:spPr>
          <a:xfrm>
            <a:off x="4038480" y="6356520"/>
            <a:ext cx="4113720" cy="36396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pt-BR" sz="1400" b="0" strike="noStrike" spc="-1">
                <a:solidFill>
                  <a:srgbClr val="000000"/>
                </a:solidFill>
                <a:latin typeface="Times New Roman"/>
              </a:defRPr>
            </a:lvl1pPr>
          </a:lstStyle>
          <a:p>
            <a:pPr indent="0" algn="ctr">
              <a:lnSpc>
                <a:spcPct val="100000"/>
              </a:lnSpc>
              <a:buNone/>
              <a:tabLst>
                <a:tab pos="0" algn="l"/>
              </a:tabLst>
            </a:pPr>
            <a:r>
              <a:rPr lang="pt-BR" sz="1400" b="0" strike="noStrike" spc="-1">
                <a:solidFill>
                  <a:srgbClr val="000000"/>
                </a:solidFill>
                <a:latin typeface="Times New Roman"/>
              </a:rPr>
              <a:t>&lt;rodapé&gt;</a:t>
            </a:r>
          </a:p>
        </p:txBody>
      </p:sp>
      <p:sp>
        <p:nvSpPr>
          <p:cNvPr id="16" name="PlaceHolder 4"/>
          <p:cNvSpPr>
            <a:spLocks noGrp="1"/>
          </p:cNvSpPr>
          <p:nvPr>
            <p:ph type="sldNum" idx="11"/>
          </p:nvPr>
        </p:nvSpPr>
        <p:spPr>
          <a:xfrm>
            <a:off x="8610480" y="6356520"/>
            <a:ext cx="2742120" cy="36396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pt-BR" sz="1200" b="0" strike="noStrike" spc="-1">
                <a:solidFill>
                  <a:schemeClr val="dk1">
                    <a:tint val="75000"/>
                  </a:schemeClr>
                </a:solidFill>
                <a:latin typeface="Calibri"/>
              </a:defRPr>
            </a:lvl1pPr>
          </a:lstStyle>
          <a:p>
            <a:pPr indent="0" algn="r" defTabSz="914400">
              <a:lnSpc>
                <a:spcPct val="100000"/>
              </a:lnSpc>
              <a:buNone/>
              <a:tabLst>
                <a:tab pos="0" algn="l"/>
              </a:tabLst>
            </a:pPr>
            <a:fld id="{B65419FA-7F91-48C1-9179-44B85A550A7A}" type="slidenum">
              <a:rPr lang="pt-BR" sz="1200" b="0" strike="noStrike" spc="-1">
                <a:solidFill>
                  <a:schemeClr val="dk1">
                    <a:tint val="75000"/>
                  </a:schemeClr>
                </a:solidFill>
                <a:latin typeface="Calibri"/>
              </a:rPr>
              <a:t>‹nº›</a:t>
            </a:fld>
            <a:endParaRPr lang="pt-BR" sz="1200" b="0" strike="noStrike" spc="-1">
              <a:solidFill>
                <a:srgbClr val="000000"/>
              </a:solidFill>
              <a:latin typeface="Times New Roman"/>
            </a:endParaRPr>
          </a:p>
        </p:txBody>
      </p:sp>
      <p:sp>
        <p:nvSpPr>
          <p:cNvPr id="17" name="PlaceHolder 5"/>
          <p:cNvSpPr>
            <a:spLocks noGrp="1"/>
          </p:cNvSpPr>
          <p:nvPr>
            <p:ph type="dt" idx="12"/>
          </p:nvPr>
        </p:nvSpPr>
        <p:spPr>
          <a:xfrm>
            <a:off x="838080" y="6356520"/>
            <a:ext cx="2742120" cy="363960"/>
          </a:xfrm>
          <a:prstGeom prst="rect">
            <a:avLst/>
          </a:prstGeom>
          <a:noFill/>
          <a:ln w="0">
            <a:noFill/>
          </a:ln>
        </p:spPr>
        <p:txBody>
          <a:bodyPr lIns="91440" tIns="45720" rIns="91440" bIns="45720" anchor="ctr">
            <a:noAutofit/>
          </a:bodyPr>
          <a:lstStyle>
            <a:lvl1pPr indent="0">
              <a:buNone/>
              <a:defRPr lang="pt-BR" sz="1400" b="0" strike="noStrike" spc="-1">
                <a:solidFill>
                  <a:srgbClr val="000000"/>
                </a:solidFill>
                <a:latin typeface="Times New Roman"/>
              </a:defRPr>
            </a:lvl1pPr>
          </a:lstStyle>
          <a:p>
            <a:pPr indent="0">
              <a:buNone/>
            </a:pPr>
            <a:r>
              <a:rPr lang="pt-BR" sz="1400" b="0" strike="noStrike" spc="-1">
                <a:solidFill>
                  <a:srgbClr val="000000"/>
                </a:solidFill>
                <a:latin typeface="Times New Roman"/>
              </a:rPr>
              <a:t>&lt;data/hora&gt;</a:t>
            </a:r>
          </a:p>
        </p:txBody>
      </p:sp>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1.sv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16.svg"/><Relationship Id="rId7" Type="http://schemas.openxmlformats.org/officeDocument/2006/relationships/image" Target="../media/image20.sv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8.sv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1.sv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enabrasil.sc.gov.br/cp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navirtual.sc.gov.br/course/view.php?id=3048"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Espaço Reservado para Conteúdo 2"/>
          <p:cNvSpPr/>
          <p:nvPr/>
        </p:nvSpPr>
        <p:spPr>
          <a:xfrm>
            <a:off x="1605517" y="1415719"/>
            <a:ext cx="8855030" cy="272936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25000" lnSpcReduction="20000"/>
          </a:bodyPr>
          <a:lstStyle/>
          <a:p>
            <a:pPr algn="ctr" defTabSz="914400">
              <a:lnSpc>
                <a:spcPct val="90000"/>
              </a:lnSpc>
              <a:spcBef>
                <a:spcPts val="1001"/>
              </a:spcBef>
              <a:tabLst>
                <a:tab pos="0" algn="l"/>
              </a:tabLst>
            </a:pPr>
            <a:endParaRPr lang="pt-BR" sz="2400" b="0" strike="noStrike" spc="-1" dirty="0">
              <a:solidFill>
                <a:srgbClr val="000000"/>
              </a:solidFill>
              <a:latin typeface="Arial"/>
            </a:endParaRPr>
          </a:p>
          <a:p>
            <a:pPr algn="ctr" defTabSz="914400">
              <a:lnSpc>
                <a:spcPct val="90000"/>
              </a:lnSpc>
              <a:spcBef>
                <a:spcPts val="1001"/>
              </a:spcBef>
              <a:tabLst>
                <a:tab pos="0" algn="l"/>
              </a:tabLst>
            </a:pPr>
            <a:endParaRPr lang="pt-BR" sz="2400" b="0" strike="noStrike" spc="-1" dirty="0">
              <a:solidFill>
                <a:srgbClr val="000000"/>
              </a:solidFill>
              <a:latin typeface="Arial"/>
            </a:endParaRPr>
          </a:p>
          <a:p>
            <a:pPr algn="ctr" defTabSz="914400">
              <a:lnSpc>
                <a:spcPct val="90000"/>
              </a:lnSpc>
              <a:spcBef>
                <a:spcPts val="1001"/>
              </a:spcBef>
              <a:tabLst>
                <a:tab pos="0" algn="l"/>
              </a:tabLst>
            </a:pPr>
            <a:r>
              <a:rPr lang="pt-BR" sz="2400" b="0" strike="noStrike" spc="-1" dirty="0">
                <a:solidFill>
                  <a:schemeClr val="dk1"/>
                </a:solidFill>
                <a:latin typeface="comic"/>
              </a:rPr>
              <a:t> </a:t>
            </a:r>
            <a:endParaRPr lang="pt-BR" sz="2400" b="0" strike="noStrike" spc="-1" dirty="0" smtClean="0">
              <a:solidFill>
                <a:schemeClr val="dk1"/>
              </a:solidFill>
              <a:latin typeface="comic"/>
            </a:endParaRPr>
          </a:p>
          <a:p>
            <a:pPr algn="ctr" defTabSz="914400">
              <a:lnSpc>
                <a:spcPct val="90000"/>
              </a:lnSpc>
              <a:spcBef>
                <a:spcPts val="1001"/>
              </a:spcBef>
              <a:tabLst>
                <a:tab pos="0" algn="l"/>
              </a:tabLst>
            </a:pPr>
            <a:endParaRPr lang="pt-BR" sz="9600" b="1" strike="noStrike" spc="-1" dirty="0" smtClean="0">
              <a:solidFill>
                <a:schemeClr val="dk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defTabSz="914400">
              <a:lnSpc>
                <a:spcPct val="90000"/>
              </a:lnSpc>
              <a:spcBef>
                <a:spcPts val="1001"/>
              </a:spcBef>
              <a:tabLst>
                <a:tab pos="0" algn="l"/>
              </a:tabLst>
            </a:pPr>
            <a:endParaRPr lang="pt-BR" sz="9600" b="1" spc="-1" dirty="0">
              <a:solidFill>
                <a:schemeClr val="dk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defTabSz="914400">
              <a:lnSpc>
                <a:spcPct val="90000"/>
              </a:lnSpc>
              <a:spcBef>
                <a:spcPts val="1001"/>
              </a:spcBef>
              <a:tabLst>
                <a:tab pos="0" algn="l"/>
              </a:tabLst>
            </a:pPr>
            <a:endParaRPr lang="pt-BR" sz="9600" b="1" strike="noStrike" spc="-1" dirty="0" smtClean="0">
              <a:solidFill>
                <a:schemeClr val="dk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defTabSz="914400">
              <a:lnSpc>
                <a:spcPct val="90000"/>
              </a:lnSpc>
              <a:spcBef>
                <a:spcPts val="1001"/>
              </a:spcBef>
              <a:tabLst>
                <a:tab pos="0" algn="l"/>
              </a:tabLst>
            </a:pPr>
            <a:r>
              <a:rPr lang="pt-BR" sz="10400" b="1" strike="noStrike" spc="-1" dirty="0" smtClean="0">
                <a:solidFill>
                  <a:schemeClr val="accent5">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COMISSÃO </a:t>
            </a:r>
            <a:r>
              <a:rPr lang="pt-BR" sz="10400" b="1" strike="noStrike" spc="-1" dirty="0">
                <a:solidFill>
                  <a:schemeClr val="accent5">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PRÓPRIA DE </a:t>
            </a:r>
            <a:r>
              <a:rPr lang="pt-BR" sz="10400" b="1" strike="noStrike" spc="-1" dirty="0" smtClean="0">
                <a:solidFill>
                  <a:schemeClr val="accent5">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AVALIAÇÃO</a:t>
            </a:r>
          </a:p>
          <a:p>
            <a:pPr algn="ctr" defTabSz="914400">
              <a:lnSpc>
                <a:spcPct val="90000"/>
              </a:lnSpc>
              <a:spcBef>
                <a:spcPts val="1001"/>
              </a:spcBef>
              <a:tabLst>
                <a:tab pos="0" algn="l"/>
              </a:tabLst>
            </a:pPr>
            <a:r>
              <a:rPr lang="pt-BR" sz="10400" b="1" strike="noStrike" spc="-1" dirty="0" smtClean="0">
                <a:solidFill>
                  <a:schemeClr val="accent5">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pt-BR" sz="10400" b="0" strike="noStrike" spc="-1" dirty="0">
              <a:solidFill>
                <a:schemeClr val="accent5">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defTabSz="914400">
              <a:lnSpc>
                <a:spcPct val="90000"/>
              </a:lnSpc>
              <a:spcBef>
                <a:spcPts val="1001"/>
              </a:spcBef>
              <a:tabLst>
                <a:tab pos="0" algn="l"/>
              </a:tabLst>
            </a:pPr>
            <a:r>
              <a:rPr lang="pt-BR" sz="10400" b="1" strike="noStrike" spc="-1" dirty="0">
                <a:solidFill>
                  <a:schemeClr val="accent5">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CPA/ENA</a:t>
            </a:r>
            <a:endParaRPr lang="pt-BR" sz="10400" b="0" strike="noStrike" spc="-1" dirty="0">
              <a:solidFill>
                <a:schemeClr val="accent5">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defTabSz="914400">
              <a:lnSpc>
                <a:spcPct val="90000"/>
              </a:lnSpc>
              <a:spcBef>
                <a:spcPts val="1001"/>
              </a:spcBef>
              <a:tabLst>
                <a:tab pos="0" algn="l"/>
              </a:tabLst>
            </a:pPr>
            <a:endParaRPr lang="pt-BR" sz="10400" b="0" strike="noStrike" spc="-1" dirty="0">
              <a:solidFill>
                <a:schemeClr val="accent5">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defTabSz="914400">
              <a:lnSpc>
                <a:spcPct val="90000"/>
              </a:lnSpc>
              <a:spcBef>
                <a:spcPts val="1001"/>
              </a:spcBef>
              <a:tabLst>
                <a:tab pos="0" algn="l"/>
              </a:tabLst>
            </a:pPr>
            <a:r>
              <a:rPr lang="pt-BR" sz="10400" b="1" strike="noStrike" spc="-1" dirty="0">
                <a:solidFill>
                  <a:schemeClr val="accent5">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2024</a:t>
            </a:r>
            <a:endParaRPr lang="pt-BR" sz="10400" b="0" strike="noStrike" spc="-1" dirty="0">
              <a:solidFill>
                <a:schemeClr val="accent5">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defTabSz="914400">
              <a:lnSpc>
                <a:spcPct val="90000"/>
              </a:lnSpc>
              <a:spcBef>
                <a:spcPts val="1001"/>
              </a:spcBef>
              <a:tabLst>
                <a:tab pos="0" algn="l"/>
              </a:tabLst>
            </a:pPr>
            <a:endParaRPr lang="pt-BR" sz="10400" b="0" strike="noStrike" spc="-1" dirty="0">
              <a:solidFill>
                <a:srgbClr val="000000"/>
              </a:solidFill>
              <a:latin typeface="Arial" panose="020B0604020202020204" pitchFamily="34" charset="0"/>
              <a:cs typeface="Arial" panose="020B0604020202020204" pitchFamily="34" charset="0"/>
            </a:endParaRPr>
          </a:p>
          <a:p>
            <a:pPr algn="ctr" defTabSz="914400">
              <a:lnSpc>
                <a:spcPct val="90000"/>
              </a:lnSpc>
              <a:spcBef>
                <a:spcPts val="1001"/>
              </a:spcBef>
              <a:tabLst>
                <a:tab pos="0" algn="l"/>
              </a:tabLst>
            </a:pPr>
            <a:r>
              <a:rPr sz="10400" dirty="0">
                <a:latin typeface="Arial" panose="020B0604020202020204" pitchFamily="34" charset="0"/>
                <a:cs typeface="Arial" panose="020B0604020202020204" pitchFamily="34" charset="0"/>
              </a:rPr>
              <a:t/>
            </a:r>
            <a:br>
              <a:rPr sz="10400" dirty="0">
                <a:latin typeface="Arial" panose="020B0604020202020204" pitchFamily="34" charset="0"/>
                <a:cs typeface="Arial" panose="020B0604020202020204" pitchFamily="34" charset="0"/>
              </a:rPr>
            </a:br>
            <a:r>
              <a:rPr sz="9600" dirty="0">
                <a:latin typeface="Arial" panose="020B0604020202020204" pitchFamily="34" charset="0"/>
                <a:cs typeface="Arial" panose="020B0604020202020204" pitchFamily="34" charset="0"/>
              </a:rPr>
              <a:t/>
            </a:r>
            <a:br>
              <a:rPr sz="9600" dirty="0">
                <a:latin typeface="Arial" panose="020B0604020202020204" pitchFamily="34" charset="0"/>
                <a:cs typeface="Arial" panose="020B0604020202020204" pitchFamily="34" charset="0"/>
              </a:rPr>
            </a:br>
            <a:endParaRPr lang="pt-BR" sz="9600" b="0" strike="noStrike" spc="-1" dirty="0">
              <a:solidFill>
                <a:srgbClr val="000000"/>
              </a:solidFill>
              <a:latin typeface="Arial" panose="020B0604020202020204" pitchFamily="34" charset="0"/>
              <a:cs typeface="Arial" panose="020B0604020202020204" pitchFamily="34" charset="0"/>
            </a:endParaRPr>
          </a:p>
        </p:txBody>
      </p:sp>
      <p:grpSp>
        <p:nvGrpSpPr>
          <p:cNvPr id="9" name="object 2"/>
          <p:cNvGrpSpPr/>
          <p:nvPr/>
        </p:nvGrpSpPr>
        <p:grpSpPr>
          <a:xfrm>
            <a:off x="0" y="5782491"/>
            <a:ext cx="12192000" cy="1075509"/>
            <a:chOff x="-6095" y="0"/>
            <a:chExt cx="12204700" cy="1489075"/>
          </a:xfrm>
        </p:grpSpPr>
        <p:pic>
          <p:nvPicPr>
            <p:cNvPr id="10" name="object 3"/>
            <p:cNvPicPr/>
            <p:nvPr/>
          </p:nvPicPr>
          <p:blipFill>
            <a:blip r:embed="rId2" cstate="print"/>
            <a:stretch>
              <a:fillRect/>
            </a:stretch>
          </p:blipFill>
          <p:spPr>
            <a:xfrm>
              <a:off x="2083308" y="0"/>
              <a:ext cx="7620000" cy="1476755"/>
            </a:xfrm>
            <a:prstGeom prst="rect">
              <a:avLst/>
            </a:prstGeom>
          </p:spPr>
        </p:pic>
        <p:sp>
          <p:nvSpPr>
            <p:cNvPr id="11"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12"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13"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14"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cSld>
  <p:clrMapOvr>
    <a:masterClrMapping/>
  </p:clrMapOvr>
  <mc:AlternateContent xmlns:mc="http://schemas.openxmlformats.org/markup-compatibility/2006" xmlns:p14="http://schemas.microsoft.com/office/powerpoint/2010/main">
    <mc:Choice Requires="p14">
      <p:transition spd="slow" p14:dur="3400"/>
    </mc:Choice>
    <mc:Fallback xmlns:p15="http://schemas.microsoft.com/office/powerpoint/2012/main"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74000">
              <a:srgbClr val="B5D2EC"/>
            </a:gs>
            <a:gs pos="83000">
              <a:srgbClr val="B5D2EC"/>
            </a:gs>
            <a:gs pos="100000">
              <a:srgbClr val="CEE1F2"/>
            </a:gs>
          </a:gsLst>
          <a:path path="rect">
            <a:fillToRect l="50000" t="50000" r="50000" b="50000"/>
          </a:path>
        </a:gradFill>
        <a:effectLst/>
      </p:bgPr>
    </p:bg>
    <p:spTree>
      <p:nvGrpSpPr>
        <p:cNvPr id="1" name=""/>
        <p:cNvGrpSpPr/>
        <p:nvPr/>
      </p:nvGrpSpPr>
      <p:grpSpPr>
        <a:xfrm>
          <a:off x="0" y="0"/>
          <a:ext cx="0" cy="0"/>
          <a:chOff x="0" y="0"/>
          <a:chExt cx="0" cy="0"/>
        </a:xfrm>
      </p:grpSpPr>
      <p:sp useBgFill="1">
        <p:nvSpPr>
          <p:cNvPr id="109" name="Rectangle 9">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0" y="0"/>
            <a:ext cx="12191040" cy="685692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10" name="Rectangle 11">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4082071" y="64911"/>
            <a:ext cx="8110409" cy="5863353"/>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r>
              <a:rPr lang="pt-BR" spc="-1" dirty="0" smtClean="0"/>
              <a:t> </a:t>
            </a:r>
          </a:p>
          <a:p>
            <a:pPr algn="ctr"/>
            <a:r>
              <a:rPr lang="pt-BR" sz="2000" b="1" spc="-1" dirty="0" smtClean="0">
                <a:solidFill>
                  <a:srgbClr val="002060"/>
                </a:solidFill>
                <a:latin typeface="Calibri" charset="0"/>
                <a:ea typeface="Calibri" charset="0"/>
                <a:cs typeface="Calibri" charset="0"/>
              </a:rPr>
              <a:t>Análise das Respostas dos Discentes – 2022</a:t>
            </a:r>
          </a:p>
          <a:p>
            <a:pPr algn="ctr"/>
            <a:endParaRPr lang="pt-BR" b="1" spc="-1" dirty="0" smtClean="0">
              <a:solidFill>
                <a:srgbClr val="002060"/>
              </a:solidFill>
              <a:latin typeface="Calibri" charset="0"/>
              <a:ea typeface="Calibri" charset="0"/>
              <a:cs typeface="Calibri" charset="0"/>
            </a:endParaRPr>
          </a:p>
          <a:p>
            <a:pPr marL="342900" indent="-342900">
              <a:buAutoNum type="arabicPeriod"/>
            </a:pPr>
            <a:r>
              <a:rPr lang="pt-BR" sz="1600" b="1" spc="-1" dirty="0" smtClean="0">
                <a:solidFill>
                  <a:srgbClr val="002060"/>
                </a:solidFill>
                <a:latin typeface="Calibri" charset="0"/>
                <a:ea typeface="Calibri" charset="0"/>
                <a:cs typeface="Calibri" charset="0"/>
              </a:rPr>
              <a:t>Pontos Fortes:</a:t>
            </a:r>
          </a:p>
          <a:p>
            <a:r>
              <a:rPr lang="pt-BR" sz="1600" spc="-1" dirty="0" smtClean="0">
                <a:solidFill>
                  <a:srgbClr val="002060"/>
                </a:solidFill>
                <a:latin typeface="Calibri" charset="0"/>
                <a:ea typeface="Calibri" charset="0"/>
                <a:cs typeface="Calibri" charset="0"/>
              </a:rPr>
              <a:t>- Qualificação dos professores.</a:t>
            </a:r>
          </a:p>
          <a:p>
            <a:r>
              <a:rPr lang="pt-BR" sz="1600" spc="-1" dirty="0" smtClean="0">
                <a:solidFill>
                  <a:srgbClr val="002060"/>
                </a:solidFill>
                <a:latin typeface="Calibri" charset="0"/>
                <a:ea typeface="Calibri" charset="0"/>
                <a:cs typeface="Calibri" charset="0"/>
              </a:rPr>
              <a:t>- Didática e metodologia eficazes.</a:t>
            </a:r>
          </a:p>
          <a:p>
            <a:r>
              <a:rPr lang="pt-BR" sz="1600" spc="-1" dirty="0" smtClean="0">
                <a:solidFill>
                  <a:srgbClr val="002060"/>
                </a:solidFill>
                <a:latin typeface="Calibri" charset="0"/>
                <a:ea typeface="Calibri" charset="0"/>
                <a:cs typeface="Calibri" charset="0"/>
              </a:rPr>
              <a:t>- Interação e troca de experiências.</a:t>
            </a:r>
          </a:p>
          <a:p>
            <a:r>
              <a:rPr lang="pt-BR" sz="1600" spc="-1" dirty="0" smtClean="0">
                <a:solidFill>
                  <a:srgbClr val="002060"/>
                </a:solidFill>
                <a:latin typeface="Calibri" charset="0"/>
                <a:ea typeface="Calibri" charset="0"/>
                <a:cs typeface="Calibri" charset="0"/>
              </a:rPr>
              <a:t>- Disponibilidade de cursos virtuais.</a:t>
            </a:r>
          </a:p>
          <a:p>
            <a:r>
              <a:rPr lang="pt-BR" sz="1600" spc="-1" dirty="0" smtClean="0">
                <a:solidFill>
                  <a:srgbClr val="002060"/>
                </a:solidFill>
                <a:latin typeface="Calibri" charset="0"/>
                <a:ea typeface="Calibri" charset="0"/>
                <a:cs typeface="Calibri" charset="0"/>
              </a:rPr>
              <a:t>- Ambiente de aprendizado positivo </a:t>
            </a:r>
          </a:p>
          <a:p>
            <a:pPr marL="285750" indent="-285750">
              <a:buFontTx/>
              <a:buChar char="-"/>
            </a:pPr>
            <a:endParaRPr lang="pt-BR" sz="1600" spc="-1" dirty="0">
              <a:solidFill>
                <a:srgbClr val="002060"/>
              </a:solidFill>
              <a:latin typeface="Calibri" charset="0"/>
              <a:ea typeface="Calibri" charset="0"/>
              <a:cs typeface="Calibri" charset="0"/>
            </a:endParaRPr>
          </a:p>
          <a:p>
            <a:r>
              <a:rPr lang="pt-BR" sz="1600" spc="-1" dirty="0" smtClean="0">
                <a:solidFill>
                  <a:srgbClr val="002060"/>
                </a:solidFill>
                <a:latin typeface="Calibri" charset="0"/>
                <a:ea typeface="Calibri" charset="0"/>
                <a:cs typeface="Calibri" charset="0"/>
              </a:rPr>
              <a:t>2. </a:t>
            </a:r>
            <a:r>
              <a:rPr lang="pt-BR" sz="1600" b="1" spc="-1" dirty="0" smtClean="0">
                <a:solidFill>
                  <a:srgbClr val="002060"/>
                </a:solidFill>
                <a:latin typeface="Calibri" charset="0"/>
                <a:ea typeface="Calibri" charset="0"/>
                <a:cs typeface="Calibri" charset="0"/>
              </a:rPr>
              <a:t>Avaliação Geral: </a:t>
            </a:r>
          </a:p>
          <a:p>
            <a:r>
              <a:rPr lang="pt-BR" sz="1600" spc="-1" dirty="0" smtClean="0">
                <a:solidFill>
                  <a:srgbClr val="002060"/>
                </a:solidFill>
                <a:latin typeface="Calibri" charset="0"/>
                <a:ea typeface="Calibri" charset="0"/>
                <a:cs typeface="Calibri" charset="0"/>
              </a:rPr>
              <a:t>- Alunos satisfeitos com o processo de ensino-aprendizagem.</a:t>
            </a:r>
          </a:p>
          <a:p>
            <a:endParaRPr lang="pt-BR" sz="1600" spc="-1" dirty="0" smtClean="0">
              <a:solidFill>
                <a:srgbClr val="002060"/>
              </a:solidFill>
              <a:latin typeface="Calibri" charset="0"/>
              <a:ea typeface="Calibri" charset="0"/>
              <a:cs typeface="Calibri" charset="0"/>
            </a:endParaRPr>
          </a:p>
          <a:p>
            <a:r>
              <a:rPr lang="pt-BR" sz="1600" spc="-1" dirty="0" smtClean="0">
                <a:solidFill>
                  <a:srgbClr val="002060"/>
                </a:solidFill>
                <a:latin typeface="Calibri" charset="0"/>
                <a:ea typeface="Calibri" charset="0"/>
                <a:cs typeface="Calibri" charset="0"/>
              </a:rPr>
              <a:t>3. </a:t>
            </a:r>
            <a:r>
              <a:rPr lang="pt-BR" sz="1600" b="1" spc="-1" dirty="0" smtClean="0">
                <a:solidFill>
                  <a:srgbClr val="002060"/>
                </a:solidFill>
                <a:latin typeface="Calibri" charset="0"/>
                <a:ea typeface="Calibri" charset="0"/>
                <a:cs typeface="Calibri" charset="0"/>
              </a:rPr>
              <a:t>Recursos de Ensino</a:t>
            </a:r>
            <a:r>
              <a:rPr lang="pt-BR" sz="1600" spc="-1" dirty="0" smtClean="0">
                <a:solidFill>
                  <a:srgbClr val="002060"/>
                </a:solidFill>
                <a:latin typeface="Calibri" charset="0"/>
                <a:ea typeface="Calibri" charset="0"/>
                <a:cs typeface="Calibri" charset="0"/>
              </a:rPr>
              <a:t>:</a:t>
            </a:r>
          </a:p>
          <a:p>
            <a:pPr marL="285750" indent="-285750">
              <a:buFontTx/>
              <a:buChar char="-"/>
            </a:pPr>
            <a:r>
              <a:rPr lang="pt-BR" sz="1600" spc="-1" dirty="0" smtClean="0">
                <a:solidFill>
                  <a:srgbClr val="002060"/>
                </a:solidFill>
                <a:latin typeface="Calibri" charset="0"/>
                <a:ea typeface="Calibri" charset="0"/>
                <a:cs typeface="Calibri" charset="0"/>
              </a:rPr>
              <a:t>Aulas expositivas-dialogadas, estudos de caso e trabalhos em grupo são os mais valorizados.</a:t>
            </a:r>
          </a:p>
          <a:p>
            <a:r>
              <a:rPr lang="pt-BR" sz="1600" spc="-1" dirty="0" smtClean="0">
                <a:solidFill>
                  <a:srgbClr val="002060"/>
                </a:solidFill>
                <a:latin typeface="Calibri" charset="0"/>
                <a:ea typeface="Calibri" charset="0"/>
                <a:cs typeface="Calibri" charset="0"/>
              </a:rPr>
              <a:t>4. </a:t>
            </a:r>
            <a:r>
              <a:rPr lang="pt-BR" sz="1600" dirty="0">
                <a:solidFill>
                  <a:srgbClr val="002060"/>
                </a:solidFill>
                <a:latin typeface="Calibri" charset="0"/>
                <a:ea typeface="Calibri" charset="0"/>
                <a:cs typeface="Calibri" charset="0"/>
              </a:rPr>
              <a:t>Duração e Estrutura dos Cursos:</a:t>
            </a:r>
          </a:p>
          <a:p>
            <a:pPr marL="285750" indent="-285750">
              <a:buFontTx/>
              <a:buChar char="-"/>
            </a:pPr>
            <a:r>
              <a:rPr lang="pt-BR" sz="1600" dirty="0" smtClean="0">
                <a:solidFill>
                  <a:srgbClr val="002060"/>
                </a:solidFill>
                <a:latin typeface="Calibri" charset="0"/>
                <a:ea typeface="Calibri" charset="0"/>
                <a:cs typeface="Calibri" charset="0"/>
              </a:rPr>
              <a:t>Demanda </a:t>
            </a:r>
            <a:r>
              <a:rPr lang="pt-BR" sz="1600" dirty="0">
                <a:solidFill>
                  <a:srgbClr val="002060"/>
                </a:solidFill>
                <a:latin typeface="Calibri" charset="0"/>
                <a:ea typeface="Calibri" charset="0"/>
                <a:cs typeface="Calibri" charset="0"/>
              </a:rPr>
              <a:t>por cursos mais longos e melhor execução das atividades</a:t>
            </a:r>
            <a:r>
              <a:rPr lang="pt-BR" sz="1600" dirty="0" smtClean="0">
                <a:solidFill>
                  <a:srgbClr val="002060"/>
                </a:solidFill>
                <a:latin typeface="Calibri" charset="0"/>
                <a:ea typeface="Calibri" charset="0"/>
                <a:cs typeface="Calibri" charset="0"/>
              </a:rPr>
              <a:t>.                </a:t>
            </a:r>
            <a:endParaRPr lang="pt-BR" sz="1600" dirty="0">
              <a:solidFill>
                <a:srgbClr val="002060"/>
              </a:solidFill>
              <a:latin typeface="Calibri" charset="0"/>
              <a:ea typeface="Calibri" charset="0"/>
              <a:cs typeface="Calibri" charset="0"/>
            </a:endParaRPr>
          </a:p>
          <a:p>
            <a:pPr marL="285750" indent="-285750">
              <a:buFontTx/>
              <a:buChar char="-"/>
            </a:pPr>
            <a:r>
              <a:rPr lang="pt-BR" sz="1600" dirty="0" smtClean="0">
                <a:solidFill>
                  <a:srgbClr val="002060"/>
                </a:solidFill>
                <a:latin typeface="Calibri" charset="0"/>
                <a:ea typeface="Calibri" charset="0"/>
                <a:cs typeface="Calibri" charset="0"/>
              </a:rPr>
              <a:t>Integração </a:t>
            </a:r>
            <a:r>
              <a:rPr lang="pt-BR" sz="1600" dirty="0">
                <a:solidFill>
                  <a:srgbClr val="002060"/>
                </a:solidFill>
                <a:latin typeface="Calibri" charset="0"/>
                <a:ea typeface="Calibri" charset="0"/>
                <a:cs typeface="Calibri" charset="0"/>
              </a:rPr>
              <a:t>Prática e Teórica com conteúdos ajustados à carga horária.</a:t>
            </a:r>
          </a:p>
          <a:p>
            <a:pPr marL="285750" indent="-285750">
              <a:buFontTx/>
              <a:buChar char="-"/>
            </a:pPr>
            <a:endParaRPr lang="pt-BR" sz="1600" spc="-1" dirty="0" smtClean="0">
              <a:solidFill>
                <a:srgbClr val="002060"/>
              </a:solidFill>
              <a:latin typeface="Calibri" charset="0"/>
              <a:ea typeface="Calibri" charset="0"/>
              <a:cs typeface="Calibri" charset="0"/>
            </a:endParaRPr>
          </a:p>
          <a:p>
            <a:r>
              <a:rPr lang="pt-BR" sz="1600" b="1" spc="-1" dirty="0" smtClean="0">
                <a:solidFill>
                  <a:schemeClr val="accent1">
                    <a:lumMod val="75000"/>
                  </a:schemeClr>
                </a:solidFill>
                <a:latin typeface="Calibri" charset="0"/>
                <a:ea typeface="Calibri" charset="0"/>
                <a:cs typeface="Calibri" charset="0"/>
              </a:rPr>
              <a:t>Recomendações da CPA:  Aumentar a duração dos cursos, melhorar a clareza dos conteúdos. Flexibilidade de horários (aulas noturnas/finais de semana). Melhor divulgação e aprimoramento da plataforma. Maior oferta de cursos em áreas específicas.</a:t>
            </a:r>
          </a:p>
        </p:txBody>
      </p:sp>
      <p:sp>
        <p:nvSpPr>
          <p:cNvPr id="27" name="Rectangle 13">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1411560" y="1411200"/>
            <a:ext cx="6856920" cy="4036680"/>
          </a:xfrm>
          <a:prstGeom prst="rect">
            <a:avLst/>
          </a:prstGeom>
          <a:gradFill rotWithShape="0">
            <a:gsLst>
              <a:gs pos="8000">
                <a:srgbClr val="000000"/>
              </a:gs>
              <a:gs pos="100000">
                <a:srgbClr val="2E75B6"/>
              </a:gs>
            </a:gsLst>
            <a:lin ang="132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28" name="Rectangle 15">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1411560" y="1421280"/>
            <a:ext cx="6856920" cy="4036680"/>
          </a:xfrm>
          <a:prstGeom prst="rect">
            <a:avLst/>
          </a:prstGeom>
          <a:gradFill rotWithShape="0">
            <a:gsLst>
              <a:gs pos="0">
                <a:srgbClr val="000000">
                  <a:alpha val="0"/>
                </a:srgbClr>
              </a:gs>
              <a:gs pos="99000">
                <a:srgbClr val="5B9BD5">
                  <a:alpha val="46000"/>
                </a:srgbClr>
              </a:gs>
            </a:gsLst>
            <a:lin ang="14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29" name="Rectangle 17">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765360" y="3589200"/>
            <a:ext cx="2500920" cy="4036680"/>
          </a:xfrm>
          <a:prstGeom prst="rect">
            <a:avLst/>
          </a:prstGeom>
          <a:gradFill rotWithShape="0">
            <a:gsLst>
              <a:gs pos="2000">
                <a:srgbClr val="5B9BD5">
                  <a:alpha val="29000"/>
                </a:srgbClr>
              </a:gs>
              <a:gs pos="100000">
                <a:srgbClr val="000000">
                  <a:alpha val="30000"/>
                </a:srgbClr>
              </a:gs>
            </a:gsLst>
            <a:lin ang="8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30" name="Freeform: Shape 19">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20635800">
            <a:off x="-501480" y="969480"/>
            <a:ext cx="3899160" cy="4177800"/>
          </a:xfrm>
          <a:custGeom>
            <a:avLst/>
            <a:gdLst>
              <a:gd name="textAreaLeft" fmla="*/ 0 w 3899160"/>
              <a:gd name="textAreaRight" fmla="*/ 3900240 w 3899160"/>
              <a:gd name="textAreaTop" fmla="*/ 0 h 4177800"/>
              <a:gd name="textAreaBottom" fmla="*/ 4178880 h 4177800"/>
            </a:gdLst>
            <a:ahLst/>
            <a:cxnLst/>
            <a:rect l="textAreaLeft" t="textAreaTop" r="textAreaRight" b="textAreaBottom"/>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rotWithShape="0">
            <a:gsLst>
              <a:gs pos="29000">
                <a:srgbClr val="000000">
                  <a:alpha val="0"/>
                </a:srgbClr>
              </a:gs>
              <a:gs pos="100000">
                <a:srgbClr val="5B9BD5">
                  <a:alpha val="43000"/>
                </a:srgbClr>
              </a:gs>
            </a:gsLst>
            <a:lin ang="834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31" name="Rectangle 21">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1411560" y="1401120"/>
            <a:ext cx="6856920" cy="4036680"/>
          </a:xfrm>
          <a:prstGeom prst="rect">
            <a:avLst/>
          </a:prstGeom>
          <a:gradFill rotWithShape="0">
            <a:gsLst>
              <a:gs pos="0">
                <a:srgbClr val="000000">
                  <a:alpha val="0"/>
                </a:srgbClr>
              </a:gs>
              <a:gs pos="99000">
                <a:srgbClr val="9DC3E6">
                  <a:alpha val="11000"/>
                </a:srgbClr>
              </a:gs>
            </a:gsLst>
            <a:lin ang="90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32" name="PlaceHolder 1"/>
          <p:cNvSpPr>
            <a:spLocks noGrp="1"/>
          </p:cNvSpPr>
          <p:nvPr>
            <p:ph type="title"/>
          </p:nvPr>
        </p:nvSpPr>
        <p:spPr>
          <a:xfrm>
            <a:off x="182340" y="1547370"/>
            <a:ext cx="3666960" cy="2478946"/>
          </a:xfrm>
          <a:prstGeom prst="rect">
            <a:avLst/>
          </a:prstGeom>
          <a:noFill/>
          <a:ln w="0">
            <a:noFill/>
          </a:ln>
        </p:spPr>
        <p:txBody>
          <a:bodyPr lIns="91440" tIns="45720" rIns="91440" bIns="45720" anchor="b">
            <a:normAutofit fontScale="90000"/>
          </a:bodyPr>
          <a:lstStyle/>
          <a:p>
            <a:pPr indent="0" algn="ctr" defTabSz="914400">
              <a:lnSpc>
                <a:spcPct val="90000"/>
              </a:lnSpc>
              <a:buNone/>
              <a:tabLst>
                <a:tab pos="0" algn="l"/>
              </a:tabLst>
            </a:pPr>
            <a:r>
              <a:rPr sz="4000" dirty="0">
                <a:latin typeface="Arial" panose="020B0604020202020204" pitchFamily="34" charset="0"/>
                <a:cs typeface="Arial" panose="020B0604020202020204" pitchFamily="34" charset="0"/>
              </a:rPr>
              <a:t/>
            </a:r>
            <a:br>
              <a:rPr sz="4000" dirty="0">
                <a:latin typeface="Arial" panose="020B0604020202020204" pitchFamily="34" charset="0"/>
                <a:cs typeface="Arial" panose="020B0604020202020204" pitchFamily="34" charset="0"/>
              </a:rPr>
            </a:br>
            <a:r>
              <a:rPr lang="pt-BR" sz="4000" b="1" strike="noStrike" spc="-1" dirty="0" smtClean="0">
                <a:solidFill>
                  <a:srgbClr val="729FCF"/>
                </a:solidFill>
                <a:latin typeface="Calibri" charset="0"/>
                <a:ea typeface="Calibri" charset="0"/>
                <a:cs typeface="Calibri" charset="0"/>
              </a:rPr>
              <a:t>Relatório </a:t>
            </a:r>
            <a:r>
              <a:rPr lang="pt-BR" sz="4000" b="1" strike="noStrike" spc="-1" dirty="0">
                <a:solidFill>
                  <a:srgbClr val="729FCF"/>
                </a:solidFill>
                <a:latin typeface="Calibri" charset="0"/>
                <a:ea typeface="Calibri" charset="0"/>
                <a:cs typeface="Calibri" charset="0"/>
              </a:rPr>
              <a:t>CPA </a:t>
            </a:r>
            <a:r>
              <a:rPr lang="pt-BR" sz="4000" b="1" strike="noStrike" spc="-1" dirty="0" smtClean="0">
                <a:solidFill>
                  <a:srgbClr val="729FCF"/>
                </a:solidFill>
                <a:latin typeface="Calibri" charset="0"/>
                <a:ea typeface="Calibri" charset="0"/>
                <a:cs typeface="Calibri" charset="0"/>
              </a:rPr>
              <a:t>2022</a:t>
            </a:r>
            <a:br>
              <a:rPr lang="pt-BR" sz="4000" b="1" strike="noStrike" spc="-1" dirty="0" smtClean="0">
                <a:solidFill>
                  <a:srgbClr val="729FCF"/>
                </a:solidFill>
                <a:latin typeface="Calibri" charset="0"/>
                <a:ea typeface="Calibri" charset="0"/>
                <a:cs typeface="Calibri" charset="0"/>
              </a:rPr>
            </a:br>
            <a:r>
              <a:rPr lang="pt-BR" sz="4000" b="1" strike="noStrike" spc="-1" dirty="0" smtClean="0">
                <a:solidFill>
                  <a:srgbClr val="729FCF"/>
                </a:solidFill>
                <a:latin typeface="Calibri" charset="0"/>
                <a:ea typeface="Calibri" charset="0"/>
                <a:cs typeface="Calibri" charset="0"/>
              </a:rPr>
              <a:t>Ó</a:t>
            </a:r>
            <a:r>
              <a:rPr lang="pt-BR" sz="4000" b="1" spc="-1" dirty="0" smtClean="0">
                <a:solidFill>
                  <a:srgbClr val="729FCF"/>
                </a:solidFill>
                <a:latin typeface="Calibri" charset="0"/>
                <a:ea typeface="Calibri" charset="0"/>
                <a:cs typeface="Calibri" charset="0"/>
              </a:rPr>
              <a:t>rgãos Contratantes</a:t>
            </a:r>
            <a:endParaRPr lang="pt-BR" sz="4000" b="1" strike="noStrike" spc="-1" dirty="0">
              <a:solidFill>
                <a:srgbClr val="000000"/>
              </a:solidFill>
              <a:latin typeface="Calibri" charset="0"/>
              <a:ea typeface="Calibri" charset="0"/>
              <a:cs typeface="Calibri" charset="0"/>
            </a:endParaRPr>
          </a:p>
        </p:txBody>
      </p:sp>
      <p:grpSp>
        <p:nvGrpSpPr>
          <p:cNvPr id="33" name="object 2"/>
          <p:cNvGrpSpPr/>
          <p:nvPr/>
        </p:nvGrpSpPr>
        <p:grpSpPr>
          <a:xfrm>
            <a:off x="0" y="5797611"/>
            <a:ext cx="12192000" cy="1075509"/>
            <a:chOff x="-6095" y="0"/>
            <a:chExt cx="12204700" cy="1489075"/>
          </a:xfrm>
        </p:grpSpPr>
        <p:pic>
          <p:nvPicPr>
            <p:cNvPr id="34" name="object 3"/>
            <p:cNvPicPr/>
            <p:nvPr/>
          </p:nvPicPr>
          <p:blipFill>
            <a:blip r:embed="rId2" cstate="print"/>
            <a:stretch>
              <a:fillRect/>
            </a:stretch>
          </p:blipFill>
          <p:spPr>
            <a:xfrm>
              <a:off x="2083308" y="0"/>
              <a:ext cx="7620000" cy="1476755"/>
            </a:xfrm>
            <a:prstGeom prst="rect">
              <a:avLst/>
            </a:prstGeom>
          </p:spPr>
        </p:pic>
        <p:sp>
          <p:nvSpPr>
            <p:cNvPr id="35"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36"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37"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38"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extLst>
      <p:ext uri="{BB962C8B-B14F-4D97-AF65-F5344CB8AC3E}">
        <p14:creationId xmlns:p14="http://schemas.microsoft.com/office/powerpoint/2010/main" val="12876333"/>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74000">
              <a:srgbClr val="B5D2EC"/>
            </a:gs>
            <a:gs pos="83000">
              <a:srgbClr val="B5D2EC"/>
            </a:gs>
            <a:gs pos="100000">
              <a:srgbClr val="CEE1F2"/>
            </a:gs>
          </a:gsLst>
          <a:path path="rect">
            <a:fillToRect l="50000" t="50000" r="50000" b="50000"/>
          </a:path>
        </a:gradFill>
        <a:effectLst/>
      </p:bgPr>
    </p:bg>
    <p:spTree>
      <p:nvGrpSpPr>
        <p:cNvPr id="1" name=""/>
        <p:cNvGrpSpPr/>
        <p:nvPr/>
      </p:nvGrpSpPr>
      <p:grpSpPr>
        <a:xfrm>
          <a:off x="0" y="0"/>
          <a:ext cx="0" cy="0"/>
          <a:chOff x="0" y="0"/>
          <a:chExt cx="0" cy="0"/>
        </a:xfrm>
      </p:grpSpPr>
      <p:sp useBgFill="1">
        <p:nvSpPr>
          <p:cNvPr id="109" name="Rectangle 9">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0" y="0"/>
            <a:ext cx="12191040" cy="685692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10" name="Rectangle 11">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4129487" y="-183541"/>
            <a:ext cx="8154523" cy="6164694"/>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r>
              <a:rPr lang="pt-BR" sz="2000" b="1" spc="-1" dirty="0" smtClean="0">
                <a:solidFill>
                  <a:srgbClr val="002060"/>
                </a:solidFill>
                <a:latin typeface="Calibri" charset="0"/>
                <a:ea typeface="Calibri" charset="0"/>
                <a:cs typeface="Calibri" charset="0"/>
              </a:rPr>
              <a:t>Análise das Respostas dos Servidores - 2022</a:t>
            </a:r>
          </a:p>
          <a:p>
            <a:pPr algn="ctr"/>
            <a:endParaRPr lang="pt-BR" spc="-1" dirty="0" smtClean="0">
              <a:solidFill>
                <a:srgbClr val="002060"/>
              </a:solidFill>
              <a:latin typeface="Calibri" charset="0"/>
              <a:ea typeface="Calibri" charset="0"/>
              <a:cs typeface="Calibri" charset="0"/>
            </a:endParaRPr>
          </a:p>
          <a:p>
            <a:pPr algn="just"/>
            <a:r>
              <a:rPr lang="pt-BR" sz="1600" spc="-1" dirty="0" smtClean="0">
                <a:solidFill>
                  <a:srgbClr val="002060"/>
                </a:solidFill>
                <a:latin typeface="Calibri" charset="0"/>
                <a:ea typeface="Calibri" charset="0"/>
                <a:cs typeface="Calibri" charset="0"/>
              </a:rPr>
              <a:t>1. </a:t>
            </a:r>
            <a:r>
              <a:rPr lang="pt-BR" sz="1600" b="1" spc="-1" dirty="0" smtClean="0">
                <a:solidFill>
                  <a:srgbClr val="002060"/>
                </a:solidFill>
                <a:latin typeface="Calibri" charset="0"/>
                <a:ea typeface="Calibri" charset="0"/>
                <a:cs typeface="Calibri" charset="0"/>
              </a:rPr>
              <a:t>Planejamento e Avaliação Institucional</a:t>
            </a:r>
          </a:p>
          <a:p>
            <a:pPr algn="just"/>
            <a:r>
              <a:rPr lang="pt-BR" sz="1600" spc="-1" dirty="0" smtClean="0">
                <a:solidFill>
                  <a:srgbClr val="002060"/>
                </a:solidFill>
                <a:latin typeface="Calibri" charset="0"/>
                <a:ea typeface="Calibri" charset="0"/>
                <a:cs typeface="Calibri" charset="0"/>
              </a:rPr>
              <a:t>   -  A maioria das respostas dos servidores foi classificada como Bom e Ótimo.</a:t>
            </a:r>
          </a:p>
          <a:p>
            <a:pPr algn="just"/>
            <a:r>
              <a:rPr lang="pt-BR" sz="1600" spc="-1" dirty="0" smtClean="0">
                <a:solidFill>
                  <a:srgbClr val="002060"/>
                </a:solidFill>
                <a:latin typeface="Calibri" charset="0"/>
                <a:ea typeface="Calibri" charset="0"/>
                <a:cs typeface="Calibri" charset="0"/>
              </a:rPr>
              <a:t> 2. </a:t>
            </a:r>
            <a:r>
              <a:rPr lang="pt-BR" sz="1600" b="1" spc="-1" dirty="0" smtClean="0">
                <a:solidFill>
                  <a:srgbClr val="002060"/>
                </a:solidFill>
                <a:latin typeface="Calibri" charset="0"/>
                <a:ea typeface="Calibri" charset="0"/>
                <a:cs typeface="Calibri" charset="0"/>
              </a:rPr>
              <a:t>Desenvolvimento Institucional</a:t>
            </a:r>
          </a:p>
          <a:p>
            <a:pPr algn="just"/>
            <a:r>
              <a:rPr lang="pt-BR" sz="1600" spc="-1" dirty="0" smtClean="0">
                <a:solidFill>
                  <a:srgbClr val="002060"/>
                </a:solidFill>
                <a:latin typeface="Calibri" charset="0"/>
                <a:ea typeface="Calibri" charset="0"/>
                <a:cs typeface="Calibri" charset="0"/>
              </a:rPr>
              <a:t>   - Avaliação da Fundação ENA: Classificada principalmente como Bom e Ótimo.</a:t>
            </a:r>
          </a:p>
          <a:p>
            <a:pPr algn="just"/>
            <a:r>
              <a:rPr lang="pt-BR" sz="1600" spc="-1" dirty="0" smtClean="0">
                <a:solidFill>
                  <a:srgbClr val="002060"/>
                </a:solidFill>
                <a:latin typeface="Calibri" charset="0"/>
                <a:ea typeface="Calibri" charset="0"/>
                <a:cs typeface="Calibri" charset="0"/>
              </a:rPr>
              <a:t>3</a:t>
            </a:r>
            <a:r>
              <a:rPr lang="pt-BR" sz="1600" b="1" spc="-1" dirty="0" smtClean="0">
                <a:solidFill>
                  <a:srgbClr val="002060"/>
                </a:solidFill>
                <a:latin typeface="Calibri" charset="0"/>
                <a:ea typeface="Calibri" charset="0"/>
                <a:cs typeface="Calibri" charset="0"/>
              </a:rPr>
              <a:t>. Políticas Acadêmicas</a:t>
            </a:r>
          </a:p>
          <a:p>
            <a:pPr algn="just"/>
            <a:r>
              <a:rPr lang="pt-BR" sz="1600" spc="-1" dirty="0" smtClean="0">
                <a:solidFill>
                  <a:srgbClr val="002060"/>
                </a:solidFill>
                <a:latin typeface="Calibri" charset="0"/>
                <a:ea typeface="Calibri" charset="0"/>
                <a:cs typeface="Calibri" charset="0"/>
              </a:rPr>
              <a:t>   - Avaliação Geral: Predomínio de respostas entre Ótimo, Bom e Regular.</a:t>
            </a:r>
          </a:p>
          <a:p>
            <a:pPr algn="just"/>
            <a:r>
              <a:rPr lang="pt-BR" sz="1600" spc="-1" dirty="0" smtClean="0">
                <a:solidFill>
                  <a:srgbClr val="002060"/>
                </a:solidFill>
                <a:latin typeface="Calibri" charset="0"/>
                <a:ea typeface="Calibri" charset="0"/>
                <a:cs typeface="Calibri" charset="0"/>
              </a:rPr>
              <a:t>   - Comunicação: 47% dos servidores avaliaram a comunicação da Fundação ENA como Regular.</a:t>
            </a:r>
          </a:p>
          <a:p>
            <a:pPr algn="just"/>
            <a:r>
              <a:rPr lang="pt-BR" sz="1600" spc="-1" dirty="0" smtClean="0">
                <a:solidFill>
                  <a:srgbClr val="002060"/>
                </a:solidFill>
                <a:latin typeface="Calibri" charset="0"/>
                <a:ea typeface="Calibri" charset="0"/>
                <a:cs typeface="Calibri" charset="0"/>
              </a:rPr>
              <a:t>4. </a:t>
            </a:r>
            <a:r>
              <a:rPr lang="pt-BR" sz="1600" b="1" spc="-1" dirty="0" smtClean="0">
                <a:solidFill>
                  <a:srgbClr val="002060"/>
                </a:solidFill>
                <a:latin typeface="Calibri" charset="0"/>
                <a:ea typeface="Calibri" charset="0"/>
                <a:cs typeface="Calibri" charset="0"/>
              </a:rPr>
              <a:t>Políticas de Gestão</a:t>
            </a:r>
          </a:p>
          <a:p>
            <a:pPr algn="just"/>
            <a:r>
              <a:rPr lang="pt-BR" sz="1600" spc="-1" dirty="0" smtClean="0">
                <a:solidFill>
                  <a:srgbClr val="002060"/>
                </a:solidFill>
                <a:latin typeface="Calibri" charset="0"/>
                <a:ea typeface="Calibri" charset="0"/>
                <a:cs typeface="Calibri" charset="0"/>
              </a:rPr>
              <a:t>   - Alcance de Objetivos: 47,1% das respostas foram Regular.</a:t>
            </a:r>
          </a:p>
          <a:p>
            <a:pPr algn="just"/>
            <a:r>
              <a:rPr lang="pt-BR" sz="1600" spc="-1" dirty="0" smtClean="0">
                <a:solidFill>
                  <a:srgbClr val="002060"/>
                </a:solidFill>
                <a:latin typeface="Calibri" charset="0"/>
                <a:ea typeface="Calibri" charset="0"/>
                <a:cs typeface="Calibri" charset="0"/>
              </a:rPr>
              <a:t>   - Clima Organizacional: 35,3% avaliaram como Regular</a:t>
            </a:r>
          </a:p>
          <a:p>
            <a:pPr algn="just"/>
            <a:r>
              <a:rPr lang="pt-BR" sz="1600" spc="-1" dirty="0" smtClean="0">
                <a:solidFill>
                  <a:srgbClr val="002060"/>
                </a:solidFill>
                <a:latin typeface="Calibri" charset="0"/>
                <a:ea typeface="Calibri" charset="0"/>
                <a:cs typeface="Calibri" charset="0"/>
              </a:rPr>
              <a:t>5. </a:t>
            </a:r>
            <a:r>
              <a:rPr lang="pt-BR" sz="1600" b="1" spc="-1" dirty="0" smtClean="0">
                <a:solidFill>
                  <a:srgbClr val="002060"/>
                </a:solidFill>
                <a:latin typeface="Calibri" charset="0"/>
                <a:ea typeface="Calibri" charset="0"/>
                <a:cs typeface="Calibri" charset="0"/>
              </a:rPr>
              <a:t>Infraestrutura Física</a:t>
            </a:r>
          </a:p>
          <a:p>
            <a:pPr algn="just"/>
            <a:r>
              <a:rPr lang="pt-BR" sz="1600" spc="-1" dirty="0" smtClean="0">
                <a:solidFill>
                  <a:srgbClr val="002060"/>
                </a:solidFill>
                <a:latin typeface="Calibri" charset="0"/>
                <a:ea typeface="Calibri" charset="0"/>
                <a:cs typeface="Calibri" charset="0"/>
              </a:rPr>
              <a:t>   - Avaliação Geral: Classificada entre Bom, Regular e Ruim.</a:t>
            </a:r>
          </a:p>
          <a:p>
            <a:pPr algn="just"/>
            <a:r>
              <a:rPr lang="pt-BR" sz="1600" spc="-1" dirty="0" smtClean="0">
                <a:solidFill>
                  <a:srgbClr val="002060"/>
                </a:solidFill>
                <a:latin typeface="Calibri" charset="0"/>
                <a:ea typeface="Calibri" charset="0"/>
                <a:cs typeface="Calibri" charset="0"/>
              </a:rPr>
              <a:t>   - Mobiliário e Manutenção: Avaliados como Regular e Ruim.</a:t>
            </a:r>
          </a:p>
          <a:p>
            <a:pPr algn="just"/>
            <a:r>
              <a:rPr lang="pt-BR" sz="1600" spc="-1" dirty="0" smtClean="0">
                <a:solidFill>
                  <a:srgbClr val="002060"/>
                </a:solidFill>
                <a:latin typeface="Calibri" charset="0"/>
                <a:ea typeface="Calibri" charset="0"/>
                <a:cs typeface="Calibri" charset="0"/>
              </a:rPr>
              <a:t>   - Segurança e Instalações: Políticas de segurança, combate a incêndios e instalações sanitárias também apresentaram avaliações Ruins e Regulares.</a:t>
            </a:r>
          </a:p>
          <a:p>
            <a:pPr algn="just"/>
            <a:r>
              <a:rPr lang="pt-BR" sz="1600" spc="-1" dirty="0" smtClean="0">
                <a:solidFill>
                  <a:srgbClr val="002060"/>
                </a:solidFill>
                <a:latin typeface="Calibri" charset="0"/>
                <a:ea typeface="Calibri" charset="0"/>
                <a:cs typeface="Calibri" charset="0"/>
              </a:rPr>
              <a:t>   </a:t>
            </a:r>
          </a:p>
          <a:p>
            <a:pPr algn="just"/>
            <a:r>
              <a:rPr lang="pt-BR" sz="1600" b="1" spc="-1" dirty="0" smtClean="0">
                <a:solidFill>
                  <a:schemeClr val="accent1">
                    <a:lumMod val="75000"/>
                  </a:schemeClr>
                </a:solidFill>
                <a:latin typeface="Calibri" charset="0"/>
                <a:ea typeface="Calibri" charset="0"/>
                <a:cs typeface="Calibri" charset="0"/>
              </a:rPr>
              <a:t>Recomendações da CPA: Esses pontos destacam áreas de sucesso e oportunidades</a:t>
            </a:r>
          </a:p>
          <a:p>
            <a:pPr algn="just"/>
            <a:r>
              <a:rPr lang="pt-BR" sz="1600" b="1" spc="-1" dirty="0" smtClean="0">
                <a:solidFill>
                  <a:schemeClr val="accent1">
                    <a:lumMod val="75000"/>
                  </a:schemeClr>
                </a:solidFill>
                <a:latin typeface="Calibri" charset="0"/>
                <a:ea typeface="Calibri" charset="0"/>
                <a:cs typeface="Calibri" charset="0"/>
              </a:rPr>
              <a:t>de melhoria, com foco em comunicação, gestão organizacional e infraestrutura física, </a:t>
            </a:r>
          </a:p>
          <a:p>
            <a:pPr algn="just"/>
            <a:r>
              <a:rPr lang="pt-BR" sz="1600" b="1" spc="-1" dirty="0" smtClean="0">
                <a:solidFill>
                  <a:schemeClr val="accent1">
                    <a:lumMod val="75000"/>
                  </a:schemeClr>
                </a:solidFill>
                <a:latin typeface="Calibri" charset="0"/>
                <a:ea typeface="Calibri" charset="0"/>
                <a:cs typeface="Calibri" charset="0"/>
              </a:rPr>
              <a:t>para promover o desenvolvimento contínuo da Fundação ENA.</a:t>
            </a:r>
          </a:p>
        </p:txBody>
      </p:sp>
      <p:sp>
        <p:nvSpPr>
          <p:cNvPr id="18" name="Rectangle 13">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1411560" y="1411200"/>
            <a:ext cx="6856920" cy="4036680"/>
          </a:xfrm>
          <a:prstGeom prst="rect">
            <a:avLst/>
          </a:prstGeom>
          <a:gradFill rotWithShape="0">
            <a:gsLst>
              <a:gs pos="8000">
                <a:srgbClr val="000000"/>
              </a:gs>
              <a:gs pos="100000">
                <a:srgbClr val="2E75B6"/>
              </a:gs>
            </a:gsLst>
            <a:lin ang="132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9" name="Rectangle 15">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1411560" y="1421280"/>
            <a:ext cx="6856920" cy="4036680"/>
          </a:xfrm>
          <a:prstGeom prst="rect">
            <a:avLst/>
          </a:prstGeom>
          <a:gradFill rotWithShape="0">
            <a:gsLst>
              <a:gs pos="0">
                <a:srgbClr val="000000">
                  <a:alpha val="0"/>
                </a:srgbClr>
              </a:gs>
              <a:gs pos="99000">
                <a:srgbClr val="5B9BD5">
                  <a:alpha val="46000"/>
                </a:srgbClr>
              </a:gs>
            </a:gsLst>
            <a:lin ang="14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20" name="Rectangle 17">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765360" y="3589200"/>
            <a:ext cx="2500920" cy="4036680"/>
          </a:xfrm>
          <a:prstGeom prst="rect">
            <a:avLst/>
          </a:prstGeom>
          <a:gradFill rotWithShape="0">
            <a:gsLst>
              <a:gs pos="2000">
                <a:srgbClr val="5B9BD5">
                  <a:alpha val="29000"/>
                </a:srgbClr>
              </a:gs>
              <a:gs pos="100000">
                <a:srgbClr val="000000">
                  <a:alpha val="30000"/>
                </a:srgbClr>
              </a:gs>
            </a:gsLst>
            <a:lin ang="8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21" name="Rectangle 21">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1411560" y="1401120"/>
            <a:ext cx="6856920" cy="4036680"/>
          </a:xfrm>
          <a:prstGeom prst="rect">
            <a:avLst/>
          </a:prstGeom>
          <a:gradFill rotWithShape="0">
            <a:gsLst>
              <a:gs pos="0">
                <a:srgbClr val="000000">
                  <a:alpha val="0"/>
                </a:srgbClr>
              </a:gs>
              <a:gs pos="99000">
                <a:srgbClr val="9DC3E6">
                  <a:alpha val="11000"/>
                </a:srgbClr>
              </a:gs>
            </a:gsLst>
            <a:lin ang="90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22" name="PlaceHolder 1"/>
          <p:cNvSpPr>
            <a:spLocks noGrp="1"/>
          </p:cNvSpPr>
          <p:nvPr>
            <p:ph type="title"/>
          </p:nvPr>
        </p:nvSpPr>
        <p:spPr>
          <a:xfrm>
            <a:off x="182340" y="1547370"/>
            <a:ext cx="3666960" cy="2478946"/>
          </a:xfrm>
          <a:prstGeom prst="rect">
            <a:avLst/>
          </a:prstGeom>
          <a:noFill/>
          <a:ln w="0">
            <a:noFill/>
          </a:ln>
        </p:spPr>
        <p:txBody>
          <a:bodyPr lIns="91440" tIns="45720" rIns="91440" bIns="45720" anchor="b">
            <a:normAutofit fontScale="90000"/>
          </a:bodyPr>
          <a:lstStyle/>
          <a:p>
            <a:pPr indent="0" algn="ctr" defTabSz="914400">
              <a:lnSpc>
                <a:spcPct val="90000"/>
              </a:lnSpc>
              <a:buNone/>
              <a:tabLst>
                <a:tab pos="0" algn="l"/>
              </a:tabLst>
            </a:pPr>
            <a:r>
              <a:rPr sz="4000" dirty="0">
                <a:latin typeface="Arial" panose="020B0604020202020204" pitchFamily="34" charset="0"/>
                <a:cs typeface="Arial" panose="020B0604020202020204" pitchFamily="34" charset="0"/>
              </a:rPr>
              <a:t/>
            </a:r>
            <a:br>
              <a:rPr sz="4000" dirty="0">
                <a:latin typeface="Arial" panose="020B0604020202020204" pitchFamily="34" charset="0"/>
                <a:cs typeface="Arial" panose="020B0604020202020204" pitchFamily="34" charset="0"/>
              </a:rPr>
            </a:br>
            <a:r>
              <a:rPr lang="pt-BR" sz="4000" b="1" strike="noStrike" spc="-1" dirty="0" smtClean="0">
                <a:solidFill>
                  <a:srgbClr val="729FCF"/>
                </a:solidFill>
                <a:latin typeface="Calibri" charset="0"/>
                <a:ea typeface="Calibri" charset="0"/>
                <a:cs typeface="Calibri" charset="0"/>
              </a:rPr>
              <a:t>Relatório </a:t>
            </a:r>
            <a:r>
              <a:rPr lang="pt-BR" sz="4000" b="1" strike="noStrike" spc="-1" dirty="0">
                <a:solidFill>
                  <a:srgbClr val="729FCF"/>
                </a:solidFill>
                <a:latin typeface="Calibri" charset="0"/>
                <a:ea typeface="Calibri" charset="0"/>
                <a:cs typeface="Calibri" charset="0"/>
              </a:rPr>
              <a:t>CPA </a:t>
            </a:r>
            <a:r>
              <a:rPr lang="pt-BR" sz="4000" b="1" strike="noStrike" spc="-1" dirty="0" smtClean="0">
                <a:solidFill>
                  <a:srgbClr val="729FCF"/>
                </a:solidFill>
                <a:latin typeface="Calibri" charset="0"/>
                <a:ea typeface="Calibri" charset="0"/>
                <a:cs typeface="Calibri" charset="0"/>
              </a:rPr>
              <a:t>2022</a:t>
            </a:r>
            <a:br>
              <a:rPr lang="pt-BR" sz="4000" b="1" strike="noStrike" spc="-1" dirty="0" smtClean="0">
                <a:solidFill>
                  <a:srgbClr val="729FCF"/>
                </a:solidFill>
                <a:latin typeface="Calibri" charset="0"/>
                <a:ea typeface="Calibri" charset="0"/>
                <a:cs typeface="Calibri" charset="0"/>
              </a:rPr>
            </a:br>
            <a:r>
              <a:rPr lang="pt-BR" sz="4000" b="1" strike="noStrike" spc="-1" dirty="0" smtClean="0">
                <a:solidFill>
                  <a:srgbClr val="729FCF"/>
                </a:solidFill>
                <a:latin typeface="Calibri" charset="0"/>
                <a:ea typeface="Calibri" charset="0"/>
                <a:cs typeface="Calibri" charset="0"/>
              </a:rPr>
              <a:t>Ó</a:t>
            </a:r>
            <a:r>
              <a:rPr lang="pt-BR" sz="4000" b="1" spc="-1" dirty="0" smtClean="0">
                <a:solidFill>
                  <a:srgbClr val="729FCF"/>
                </a:solidFill>
                <a:latin typeface="Calibri" charset="0"/>
                <a:ea typeface="Calibri" charset="0"/>
                <a:cs typeface="Calibri" charset="0"/>
              </a:rPr>
              <a:t>rgãos Contratantes</a:t>
            </a:r>
            <a:endParaRPr lang="pt-BR" sz="4000" b="1" strike="noStrike" spc="-1" dirty="0">
              <a:solidFill>
                <a:srgbClr val="000000"/>
              </a:solidFill>
              <a:latin typeface="Calibri" charset="0"/>
              <a:ea typeface="Calibri" charset="0"/>
              <a:cs typeface="Calibri" charset="0"/>
            </a:endParaRPr>
          </a:p>
        </p:txBody>
      </p:sp>
      <p:grpSp>
        <p:nvGrpSpPr>
          <p:cNvPr id="23" name="object 2"/>
          <p:cNvGrpSpPr/>
          <p:nvPr/>
        </p:nvGrpSpPr>
        <p:grpSpPr>
          <a:xfrm>
            <a:off x="0" y="5797611"/>
            <a:ext cx="12192000" cy="1075509"/>
            <a:chOff x="-6095" y="0"/>
            <a:chExt cx="12204700" cy="1489075"/>
          </a:xfrm>
        </p:grpSpPr>
        <p:pic>
          <p:nvPicPr>
            <p:cNvPr id="24" name="object 3"/>
            <p:cNvPicPr/>
            <p:nvPr/>
          </p:nvPicPr>
          <p:blipFill>
            <a:blip r:embed="rId3" cstate="print"/>
            <a:stretch>
              <a:fillRect/>
            </a:stretch>
          </p:blipFill>
          <p:spPr>
            <a:xfrm>
              <a:off x="2083308" y="0"/>
              <a:ext cx="7620000" cy="1476755"/>
            </a:xfrm>
            <a:prstGeom prst="rect">
              <a:avLst/>
            </a:prstGeom>
          </p:spPr>
        </p:pic>
        <p:sp>
          <p:nvSpPr>
            <p:cNvPr id="25"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26"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27"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28"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extLst>
      <p:ext uri="{BB962C8B-B14F-4D97-AF65-F5344CB8AC3E}">
        <p14:creationId xmlns:p14="http://schemas.microsoft.com/office/powerpoint/2010/main" val="3429726676"/>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27" name="Rectangle 12">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flipH="1">
            <a:off x="-720" y="0"/>
            <a:ext cx="12191040" cy="1174320"/>
          </a:xfrm>
          <a:prstGeom prst="rect">
            <a:avLst/>
          </a:prstGeom>
          <a:gradFill rotWithShape="0">
            <a:gsLst>
              <a:gs pos="0">
                <a:srgbClr val="000000">
                  <a:alpha val="96000"/>
                </a:srgbClr>
              </a:gs>
              <a:gs pos="100000">
                <a:srgbClr val="2E75B6"/>
              </a:gs>
            </a:gsLst>
            <a:lin ang="2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28" name="Rectangle 14">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10800000" flipH="1">
            <a:off x="8129160" y="1080"/>
            <a:ext cx="4062240" cy="1173240"/>
          </a:xfrm>
          <a:prstGeom prst="rect">
            <a:avLst/>
          </a:prstGeom>
          <a:gradFill rotWithShape="0">
            <a:gsLst>
              <a:gs pos="19000">
                <a:srgbClr val="1F4E79">
                  <a:alpha val="68000"/>
                </a:srgbClr>
              </a:gs>
              <a:gs pos="100000">
                <a:srgbClr val="5B9BD5">
                  <a:alpha val="79000"/>
                </a:srgbClr>
              </a:gs>
            </a:gsLst>
            <a:lin ang="2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29" name="Rectangle 16">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a:off x="5509440" y="-5508360"/>
            <a:ext cx="1174320" cy="12191040"/>
          </a:xfrm>
          <a:prstGeom prst="rect">
            <a:avLst/>
          </a:prstGeom>
          <a:gradFill rotWithShape="0">
            <a:gsLst>
              <a:gs pos="23000">
                <a:srgbClr val="5B9BD5">
                  <a:alpha val="0"/>
                </a:srgbClr>
              </a:gs>
              <a:gs pos="99000">
                <a:srgbClr val="000000">
                  <a:alpha val="74000"/>
                </a:srgbClr>
              </a:gs>
            </a:gsLst>
            <a:lin ang="42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30" name="PlaceHolder 1"/>
          <p:cNvSpPr>
            <a:spLocks noGrp="1"/>
          </p:cNvSpPr>
          <p:nvPr>
            <p:ph type="title"/>
          </p:nvPr>
        </p:nvSpPr>
        <p:spPr>
          <a:xfrm>
            <a:off x="1347840" y="297720"/>
            <a:ext cx="9808920" cy="8766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pt-BR" sz="4000" b="1" strike="noStrike" spc="-1" dirty="0">
                <a:solidFill>
                  <a:srgbClr val="FFFFFF"/>
                </a:solidFill>
                <a:latin typeface="Calibri" charset="0"/>
                <a:ea typeface="Calibri" charset="0"/>
                <a:cs typeface="Calibri" charset="0"/>
              </a:rPr>
              <a:t>PLANO DE AÇÃO CPA/ENA</a:t>
            </a:r>
            <a:endParaRPr lang="pt-BR" sz="4000" b="1" strike="noStrike" spc="-1" dirty="0">
              <a:solidFill>
                <a:srgbClr val="000000"/>
              </a:solidFill>
              <a:latin typeface="Calibri" charset="0"/>
              <a:ea typeface="Calibri" charset="0"/>
              <a:cs typeface="Calibri" charset="0"/>
            </a:endParaRPr>
          </a:p>
        </p:txBody>
      </p:sp>
      <p:grpSp>
        <p:nvGrpSpPr>
          <p:cNvPr id="131" name="Diagram2"/>
          <p:cNvGrpSpPr/>
          <p:nvPr/>
        </p:nvGrpSpPr>
        <p:grpSpPr>
          <a:xfrm>
            <a:off x="180000" y="1587611"/>
            <a:ext cx="11584108" cy="4739040"/>
            <a:chOff x="180000" y="1740960"/>
            <a:chExt cx="11584108" cy="4739040"/>
          </a:xfrm>
        </p:grpSpPr>
        <p:sp>
          <p:nvSpPr>
            <p:cNvPr id="132" name="Retângulo 131"/>
            <p:cNvSpPr/>
            <p:nvPr/>
          </p:nvSpPr>
          <p:spPr>
            <a:xfrm>
              <a:off x="180000" y="1740960"/>
              <a:ext cx="11485080" cy="4739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33" name="Elipse 132"/>
            <p:cNvSpPr/>
            <p:nvPr/>
          </p:nvSpPr>
          <p:spPr>
            <a:xfrm>
              <a:off x="972720" y="1786320"/>
              <a:ext cx="1012320" cy="1012320"/>
            </a:xfrm>
            <a:prstGeom prst="ellipse">
              <a:avLst/>
            </a:prstGeom>
            <a:solidFill>
              <a:schemeClr val="accent2">
                <a:hueOff val="0"/>
                <a:satOff val="0"/>
                <a:lumOff val="0"/>
                <a:alphaOff val="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FFFFFF"/>
                </a:solidFill>
                <a:latin typeface="Arial"/>
              </a:endParaRPr>
            </a:p>
          </p:txBody>
        </p:sp>
        <p:sp>
          <p:nvSpPr>
            <p:cNvPr id="134" name="Retângulo 133"/>
            <p:cNvSpPr/>
            <p:nvPr/>
          </p:nvSpPr>
          <p:spPr>
            <a:xfrm>
              <a:off x="1154520" y="2067120"/>
              <a:ext cx="587160" cy="587160"/>
            </a:xfrm>
            <a:prstGeom prst="rect">
              <a:avLst/>
            </a:prstGeom>
            <a:blipFill rotWithShape="0">
              <a:blip r:embed="rId2">
                <a:extLst>
                  <a:ext uri="{96DAC541-7B7A-43D3-8B79-37D633B846F1}">
                    <asvg:svgBlip xmlns:asvg="http://schemas.microsoft.com/office/drawing/2016/SVG/main" xmlns:mc="http://schemas.openxmlformats.org/markup-compatibility/2006" xmlns:p15="http://schemas.microsoft.com/office/powerpoint/2012/main" xmlns:p14="http://schemas.microsoft.com/office/powerpoint/2010/main" xmlns="" r:embed="rId3"/>
                  </a:ext>
                </a:extLst>
              </a:blip>
              <a:srcRect/>
              <a:stretch/>
            </a:blipFill>
            <a:ln>
              <a:noFill/>
            </a:ln>
          </p:spPr>
          <p:style>
            <a:lnRef idx="2">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35" name="Retângulo 134"/>
            <p:cNvSpPr/>
            <p:nvPr/>
          </p:nvSpPr>
          <p:spPr>
            <a:xfrm>
              <a:off x="2112840" y="1760400"/>
              <a:ext cx="9651268" cy="1012320"/>
            </a:xfrm>
            <a:prstGeom prst="rect">
              <a:avLst/>
            </a:prstGeom>
            <a:noFill/>
            <a:ln w="0">
              <a:noFill/>
            </a:ln>
          </p:spPr>
          <p:style>
            <a:lnRef idx="0">
              <a:scrgbClr r="0" g="0" b="0"/>
            </a:lnRef>
            <a:fillRef idx="0">
              <a:scrgbClr r="0" g="0" b="0"/>
            </a:fillRef>
            <a:effectRef idx="0">
              <a:scrgbClr r="0" g="0" b="0"/>
            </a:effectRef>
            <a:fontRef idx="minor"/>
          </p:style>
          <p:txBody>
            <a:bodyPr lIns="0" tIns="0" rIns="0" bIns="0" numCol="1" spcCol="1440" anchor="ctr">
              <a:noAutofit/>
            </a:bodyPr>
            <a:lstStyle/>
            <a:p>
              <a:pPr algn="just"/>
              <a:r>
                <a:rPr lang="pt-BR" sz="1300" b="1" spc="-1" dirty="0" smtClean="0">
                  <a:solidFill>
                    <a:srgbClr val="000000"/>
                  </a:solidFill>
                  <a:latin typeface="Arial" panose="020B0604020202020204" pitchFamily="34" charset="0"/>
                  <a:ea typeface="Microsoft YaHei"/>
                  <a:cs typeface="Arial" panose="020B0604020202020204" pitchFamily="34" charset="0"/>
                </a:rPr>
                <a:t> </a:t>
              </a:r>
              <a:r>
                <a:rPr lang="pt-BR" sz="1600" b="1" spc="-1" dirty="0" smtClean="0">
                  <a:solidFill>
                    <a:srgbClr val="002060"/>
                  </a:solidFill>
                  <a:latin typeface="Arial" panose="020B0604020202020204" pitchFamily="34" charset="0"/>
                  <a:ea typeface="Microsoft YaHei"/>
                  <a:cs typeface="Arial" panose="020B0604020202020204" pitchFamily="34" charset="0"/>
                </a:rPr>
                <a:t>Envolvimento </a:t>
              </a:r>
              <a:r>
                <a:rPr lang="pt-BR" sz="1600" b="1" spc="-1" dirty="0">
                  <a:solidFill>
                    <a:srgbClr val="002060"/>
                  </a:solidFill>
                  <a:latin typeface="Arial" panose="020B0604020202020204" pitchFamily="34" charset="0"/>
                  <a:ea typeface="Microsoft YaHei"/>
                  <a:cs typeface="Arial" panose="020B0604020202020204" pitchFamily="34" charset="0"/>
                </a:rPr>
                <a:t>da Comunidade </a:t>
              </a:r>
              <a:r>
                <a:rPr lang="pt-BR" sz="1600" b="1" spc="-1" dirty="0" smtClean="0">
                  <a:solidFill>
                    <a:srgbClr val="002060"/>
                  </a:solidFill>
                  <a:latin typeface="Arial" panose="020B0604020202020204" pitchFamily="34" charset="0"/>
                  <a:ea typeface="Microsoft YaHei"/>
                  <a:cs typeface="Arial" panose="020B0604020202020204" pitchFamily="34" charset="0"/>
                </a:rPr>
                <a:t>Externa</a:t>
              </a:r>
            </a:p>
            <a:p>
              <a:pPr marL="285750" indent="-285750" algn="just">
                <a:buFont typeface="Arial" panose="020B0604020202020204" pitchFamily="34" charset="0"/>
                <a:buChar char="•"/>
              </a:pPr>
              <a:r>
                <a:rPr lang="pt-BR" sz="1600" spc="-1" dirty="0" smtClean="0">
                  <a:solidFill>
                    <a:srgbClr val="002060"/>
                  </a:solidFill>
                  <a:latin typeface="Arial" panose="020B0604020202020204" pitchFamily="34" charset="0"/>
                  <a:ea typeface="Microsoft YaHei"/>
                  <a:cs typeface="Arial" panose="020B0604020202020204" pitchFamily="34" charset="0"/>
                </a:rPr>
                <a:t> </a:t>
              </a:r>
              <a:r>
                <a:rPr lang="pt-BR" sz="1600" spc="-1" dirty="0">
                  <a:solidFill>
                    <a:srgbClr val="002060"/>
                  </a:solidFill>
                  <a:latin typeface="Arial" panose="020B0604020202020204" pitchFamily="34" charset="0"/>
                  <a:ea typeface="Microsoft YaHei"/>
                  <a:cs typeface="Arial" panose="020B0604020202020204" pitchFamily="34" charset="0"/>
                </a:rPr>
                <a:t>Incluir egressos e parceiros no processo avaliativo, utilizando fóruns de consulta pública e questionários para alinhar </a:t>
              </a:r>
              <a:endParaRPr lang="pt-BR" sz="1600" spc="-1" dirty="0" smtClean="0">
                <a:solidFill>
                  <a:srgbClr val="002060"/>
                </a:solidFill>
                <a:latin typeface="Arial" panose="020B0604020202020204" pitchFamily="34" charset="0"/>
                <a:ea typeface="Microsoft YaHei"/>
                <a:cs typeface="Arial" panose="020B0604020202020204" pitchFamily="34" charset="0"/>
              </a:endParaRPr>
            </a:p>
            <a:p>
              <a:pPr algn="just"/>
              <a:r>
                <a:rPr lang="pt-BR" sz="1600" spc="-1" dirty="0">
                  <a:solidFill>
                    <a:srgbClr val="002060"/>
                  </a:solidFill>
                  <a:latin typeface="Arial" panose="020B0604020202020204" pitchFamily="34" charset="0"/>
                  <a:ea typeface="Microsoft YaHei"/>
                  <a:cs typeface="Arial" panose="020B0604020202020204" pitchFamily="34" charset="0"/>
                </a:rPr>
                <a:t> </a:t>
              </a:r>
              <a:r>
                <a:rPr lang="pt-BR" sz="1600" spc="-1" dirty="0" smtClean="0">
                  <a:solidFill>
                    <a:srgbClr val="002060"/>
                  </a:solidFill>
                  <a:latin typeface="Arial" panose="020B0604020202020204" pitchFamily="34" charset="0"/>
                  <a:ea typeface="Microsoft YaHei"/>
                  <a:cs typeface="Arial" panose="020B0604020202020204" pitchFamily="34" charset="0"/>
                </a:rPr>
                <a:t>      o </a:t>
              </a:r>
              <a:r>
                <a:rPr lang="pt-BR" sz="1600" spc="-1" dirty="0">
                  <a:solidFill>
                    <a:srgbClr val="002060"/>
                  </a:solidFill>
                  <a:latin typeface="Arial" panose="020B0604020202020204" pitchFamily="34" charset="0"/>
                  <a:ea typeface="Microsoft YaHei"/>
                  <a:cs typeface="Arial" panose="020B0604020202020204" pitchFamily="34" charset="0"/>
                </a:rPr>
                <a:t>planejamento às necessidades do mercado e expectativas sociais.</a:t>
              </a:r>
              <a:endParaRPr lang="pt-BR" sz="1600" b="0" strike="noStrike" spc="-1" dirty="0">
                <a:solidFill>
                  <a:srgbClr val="002060"/>
                </a:solidFill>
                <a:latin typeface="Arial" panose="020B0604020202020204" pitchFamily="34" charset="0"/>
                <a:cs typeface="Arial" panose="020B0604020202020204" pitchFamily="34" charset="0"/>
              </a:endParaRPr>
            </a:p>
          </p:txBody>
        </p:sp>
        <p:sp>
          <p:nvSpPr>
            <p:cNvPr id="136" name="Elipse 135"/>
            <p:cNvSpPr/>
            <p:nvPr/>
          </p:nvSpPr>
          <p:spPr>
            <a:xfrm>
              <a:off x="981000" y="3129120"/>
              <a:ext cx="1012320" cy="1012320"/>
            </a:xfrm>
            <a:prstGeom prst="ellipse">
              <a:avLst/>
            </a:prstGeom>
            <a:solidFill>
              <a:schemeClr val="accent4">
                <a:hueOff val="0"/>
                <a:satOff val="0"/>
                <a:lumOff val="0"/>
                <a:alphaOff val="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37" name="Retângulo 136"/>
            <p:cNvSpPr/>
            <p:nvPr/>
          </p:nvSpPr>
          <p:spPr>
            <a:xfrm>
              <a:off x="1144800" y="3354840"/>
              <a:ext cx="587160" cy="587160"/>
            </a:xfrm>
            <a:prstGeom prst="rect">
              <a:avLst/>
            </a:prstGeom>
            <a:blipFill rotWithShape="0">
              <a:blip r:embed="rId4">
                <a:extLst>
                  <a:ext uri="{96DAC541-7B7A-43D3-8B79-37D633B846F1}">
                    <asvg:svgBlip xmlns:asvg="http://schemas.microsoft.com/office/drawing/2016/SVG/main" xmlns:mc="http://schemas.openxmlformats.org/markup-compatibility/2006" xmlns:p15="http://schemas.microsoft.com/office/powerpoint/2012/main" xmlns:p14="http://schemas.microsoft.com/office/powerpoint/2010/main" xmlns="" r:embed="rId5"/>
                  </a:ext>
                </a:extLst>
              </a:blip>
              <a:srcRect/>
              <a:stretch/>
            </a:blipFill>
            <a:ln>
              <a:noFill/>
            </a:ln>
          </p:spPr>
          <p:style>
            <a:lnRef idx="2">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38" name="Retângulo 137"/>
            <p:cNvSpPr/>
            <p:nvPr/>
          </p:nvSpPr>
          <p:spPr>
            <a:xfrm>
              <a:off x="2112840" y="3079440"/>
              <a:ext cx="9651268" cy="1000800"/>
            </a:xfrm>
            <a:prstGeom prst="rect">
              <a:avLst/>
            </a:prstGeom>
            <a:noFill/>
            <a:ln w="0">
              <a:noFill/>
            </a:ln>
          </p:spPr>
          <p:style>
            <a:lnRef idx="0">
              <a:scrgbClr r="0" g="0" b="0"/>
            </a:lnRef>
            <a:fillRef idx="0">
              <a:scrgbClr r="0" g="0" b="0"/>
            </a:fillRef>
            <a:effectRef idx="0">
              <a:scrgbClr r="0" g="0" b="0"/>
            </a:effectRef>
            <a:fontRef idx="minor"/>
          </p:style>
          <p:txBody>
            <a:bodyPr lIns="0" tIns="0" rIns="0" bIns="0" numCol="1" spcCol="1440" anchor="ctr">
              <a:noAutofit/>
            </a:bodyPr>
            <a:lstStyle/>
            <a:p>
              <a:pPr algn="just">
                <a:lnSpc>
                  <a:spcPct val="115000"/>
                </a:lnSpc>
              </a:pPr>
              <a:r>
                <a:rPr lang="pt-BR" sz="1600" b="1" spc="-1" dirty="0" smtClean="0">
                  <a:solidFill>
                    <a:srgbClr val="000000"/>
                  </a:solidFill>
                  <a:latin typeface="Arial" panose="020B0604020202020204" pitchFamily="34" charset="0"/>
                  <a:ea typeface="Microsoft YaHei"/>
                  <a:cs typeface="Arial" panose="020B0604020202020204" pitchFamily="34" charset="0"/>
                </a:rPr>
                <a:t> </a:t>
              </a:r>
              <a:r>
                <a:rPr lang="pt-BR" sz="1600" b="1" spc="-1" dirty="0" smtClean="0">
                  <a:solidFill>
                    <a:srgbClr val="002060"/>
                  </a:solidFill>
                  <a:latin typeface="Arial" panose="020B0604020202020204" pitchFamily="34" charset="0"/>
                  <a:ea typeface="Microsoft YaHei"/>
                  <a:cs typeface="Arial" panose="020B0604020202020204" pitchFamily="34" charset="0"/>
                </a:rPr>
                <a:t>Diversificação </a:t>
              </a:r>
              <a:r>
                <a:rPr lang="pt-BR" sz="1600" b="1" spc="-1" dirty="0">
                  <a:solidFill>
                    <a:srgbClr val="002060"/>
                  </a:solidFill>
                  <a:latin typeface="Arial" panose="020B0604020202020204" pitchFamily="34" charset="0"/>
                  <a:ea typeface="Microsoft YaHei"/>
                  <a:cs typeface="Arial" panose="020B0604020202020204" pitchFamily="34" charset="0"/>
                </a:rPr>
                <a:t>de Técnicas de Coleta de </a:t>
              </a:r>
              <a:r>
                <a:rPr lang="pt-BR" sz="1600" b="1" spc="-1" dirty="0" smtClean="0">
                  <a:solidFill>
                    <a:srgbClr val="002060"/>
                  </a:solidFill>
                  <a:latin typeface="Arial" panose="020B0604020202020204" pitchFamily="34" charset="0"/>
                  <a:ea typeface="Microsoft YaHei"/>
                  <a:cs typeface="Arial" panose="020B0604020202020204" pitchFamily="34" charset="0"/>
                </a:rPr>
                <a:t>Dados: </a:t>
              </a:r>
            </a:p>
            <a:p>
              <a:pPr marL="285750" indent="-285750" algn="just">
                <a:lnSpc>
                  <a:spcPct val="115000"/>
                </a:lnSpc>
                <a:buFont typeface="Arial" panose="020B0604020202020204" pitchFamily="34" charset="0"/>
                <a:buChar char="•"/>
              </a:pPr>
              <a:r>
                <a:rPr lang="pt-BR" sz="1600" spc="-1" dirty="0" smtClean="0">
                  <a:solidFill>
                    <a:srgbClr val="002060"/>
                  </a:solidFill>
                  <a:latin typeface="Arial" panose="020B0604020202020204" pitchFamily="34" charset="0"/>
                  <a:ea typeface="Microsoft YaHei"/>
                  <a:cs typeface="Arial" panose="020B0604020202020204" pitchFamily="34" charset="0"/>
                </a:rPr>
                <a:t>Expandir </a:t>
              </a:r>
              <a:r>
                <a:rPr lang="pt-BR" sz="1600" spc="-1" dirty="0">
                  <a:solidFill>
                    <a:srgbClr val="002060"/>
                  </a:solidFill>
                  <a:latin typeface="Arial" panose="020B0604020202020204" pitchFamily="34" charset="0"/>
                  <a:ea typeface="Microsoft YaHei"/>
                  <a:cs typeface="Arial" panose="020B0604020202020204" pitchFamily="34" charset="0"/>
                </a:rPr>
                <a:t>além dos questionários, integrando entrevistas semiestruturadas, grupos focais e análise </a:t>
              </a:r>
              <a:r>
                <a:rPr lang="pt-BR" sz="1600" spc="-1" dirty="0" smtClean="0">
                  <a:solidFill>
                    <a:srgbClr val="002060"/>
                  </a:solidFill>
                  <a:latin typeface="Arial" panose="020B0604020202020204" pitchFamily="34" charset="0"/>
                  <a:ea typeface="Microsoft YaHei"/>
                  <a:cs typeface="Arial" panose="020B0604020202020204" pitchFamily="34" charset="0"/>
                </a:rPr>
                <a:t>   de </a:t>
              </a:r>
              <a:r>
                <a:rPr lang="pt-BR" sz="1600" spc="-1" dirty="0">
                  <a:solidFill>
                    <a:srgbClr val="002060"/>
                  </a:solidFill>
                  <a:latin typeface="Arial" panose="020B0604020202020204" pitchFamily="34" charset="0"/>
                  <a:ea typeface="Microsoft YaHei"/>
                  <a:cs typeface="Arial" panose="020B0604020202020204" pitchFamily="34" charset="0"/>
                </a:rPr>
                <a:t>documentos para uma avaliação mais abrangente.</a:t>
              </a:r>
              <a:endParaRPr lang="pt-BR" sz="1600" b="0" strike="noStrike" spc="-1" dirty="0">
                <a:solidFill>
                  <a:srgbClr val="002060"/>
                </a:solidFill>
                <a:latin typeface="Arial" panose="020B0604020202020204" pitchFamily="34" charset="0"/>
                <a:cs typeface="Arial" panose="020B0604020202020204" pitchFamily="34" charset="0"/>
              </a:endParaRPr>
            </a:p>
          </p:txBody>
        </p:sp>
        <p:sp>
          <p:nvSpPr>
            <p:cNvPr id="139" name="Elipse 138"/>
            <p:cNvSpPr/>
            <p:nvPr/>
          </p:nvSpPr>
          <p:spPr>
            <a:xfrm>
              <a:off x="958680" y="4551631"/>
              <a:ext cx="1012320" cy="1012320"/>
            </a:xfrm>
            <a:prstGeom prst="ellipse">
              <a:avLst/>
            </a:prstGeom>
            <a:solidFill>
              <a:schemeClr val="accent6">
                <a:hueOff val="0"/>
                <a:satOff val="0"/>
                <a:lumOff val="0"/>
                <a:alphaOff val="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FFFFFF"/>
                </a:solidFill>
                <a:latin typeface="Arial"/>
              </a:endParaRPr>
            </a:p>
          </p:txBody>
        </p:sp>
        <p:sp>
          <p:nvSpPr>
            <p:cNvPr id="140" name="Retângulo 139"/>
            <p:cNvSpPr/>
            <p:nvPr/>
          </p:nvSpPr>
          <p:spPr>
            <a:xfrm>
              <a:off x="1223280" y="4700671"/>
              <a:ext cx="587160" cy="587160"/>
            </a:xfrm>
            <a:prstGeom prst="rect">
              <a:avLst/>
            </a:prstGeom>
            <a:blipFill rotWithShape="0">
              <a:blip r:embed="rId6">
                <a:extLst>
                  <a:ext uri="{96DAC541-7B7A-43D3-8B79-37D633B846F1}">
                    <asvg:svgBlip xmlns:asvg="http://schemas.microsoft.com/office/drawing/2016/SVG/main" xmlns:mc="http://schemas.openxmlformats.org/markup-compatibility/2006" xmlns:p15="http://schemas.microsoft.com/office/powerpoint/2012/main" xmlns:p14="http://schemas.microsoft.com/office/powerpoint/2010/main" xmlns="" r:embed="rId7"/>
                  </a:ext>
                </a:extLst>
              </a:blip>
              <a:srcRect/>
              <a:stretch/>
            </a:blipFill>
            <a:ln>
              <a:noFill/>
            </a:ln>
          </p:spPr>
          <p:style>
            <a:lnRef idx="2">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41" name="Retângulo 140"/>
            <p:cNvSpPr/>
            <p:nvPr/>
          </p:nvSpPr>
          <p:spPr>
            <a:xfrm>
              <a:off x="2112840" y="4465231"/>
              <a:ext cx="8047440" cy="1012320"/>
            </a:xfrm>
            <a:prstGeom prst="rect">
              <a:avLst/>
            </a:prstGeom>
            <a:noFill/>
            <a:ln w="0">
              <a:noFill/>
            </a:ln>
          </p:spPr>
          <p:style>
            <a:lnRef idx="0">
              <a:scrgbClr r="0" g="0" b="0"/>
            </a:lnRef>
            <a:fillRef idx="0">
              <a:scrgbClr r="0" g="0" b="0"/>
            </a:fillRef>
            <a:effectRef idx="0">
              <a:scrgbClr r="0" g="0" b="0"/>
            </a:effectRef>
            <a:fontRef idx="minor"/>
          </p:style>
          <p:txBody>
            <a:bodyPr lIns="0" tIns="0" rIns="0" bIns="0" numCol="1" spcCol="1440" anchor="ctr">
              <a:noAutofit/>
            </a:bodyPr>
            <a:lstStyle/>
            <a:p>
              <a:pPr algn="just">
                <a:lnSpc>
                  <a:spcPct val="115000"/>
                </a:lnSpc>
              </a:pPr>
              <a:r>
                <a:rPr lang="pt-BR" sz="1300" spc="-1" dirty="0" smtClean="0">
                  <a:solidFill>
                    <a:srgbClr val="002060"/>
                  </a:solidFill>
                  <a:latin typeface="Calibri Light"/>
                  <a:ea typeface="Microsoft YaHei"/>
                </a:rPr>
                <a:t>  </a:t>
              </a:r>
              <a:r>
                <a:rPr lang="pt-BR" sz="1600" b="1" spc="-1" dirty="0" smtClean="0">
                  <a:solidFill>
                    <a:srgbClr val="002060"/>
                  </a:solidFill>
                  <a:latin typeface="Calibri" charset="0"/>
                  <a:ea typeface="Calibri" charset="0"/>
                  <a:cs typeface="Calibri" charset="0"/>
                </a:rPr>
                <a:t>Estratégia </a:t>
              </a:r>
              <a:r>
                <a:rPr lang="pt-BR" sz="1600" b="1" spc="-1" dirty="0">
                  <a:solidFill>
                    <a:srgbClr val="002060"/>
                  </a:solidFill>
                  <a:latin typeface="Calibri" charset="0"/>
                  <a:ea typeface="Calibri" charset="0"/>
                  <a:cs typeface="Calibri" charset="0"/>
                </a:rPr>
                <a:t>de Comunicação dos </a:t>
              </a:r>
              <a:r>
                <a:rPr lang="pt-BR" sz="1600" b="1" spc="-1" dirty="0" smtClean="0">
                  <a:solidFill>
                    <a:srgbClr val="002060"/>
                  </a:solidFill>
                  <a:latin typeface="Calibri" charset="0"/>
                  <a:ea typeface="Calibri" charset="0"/>
                  <a:cs typeface="Calibri" charset="0"/>
                </a:rPr>
                <a:t>Resultados: </a:t>
              </a:r>
            </a:p>
            <a:p>
              <a:pPr marL="285750" indent="-285750" algn="just">
                <a:lnSpc>
                  <a:spcPct val="115000"/>
                </a:lnSpc>
                <a:buFont typeface="Arial" panose="020B0604020202020204" pitchFamily="34" charset="0"/>
                <a:buChar char="•"/>
              </a:pPr>
              <a:r>
                <a:rPr lang="pt-BR" sz="1600" spc="-1" dirty="0" smtClean="0">
                  <a:solidFill>
                    <a:srgbClr val="002060"/>
                  </a:solidFill>
                  <a:latin typeface="Calibri" charset="0"/>
                  <a:ea typeface="Calibri" charset="0"/>
                  <a:cs typeface="Calibri" charset="0"/>
                </a:rPr>
                <a:t>Desenvolver </a:t>
              </a:r>
              <a:r>
                <a:rPr lang="pt-BR" sz="1600" spc="-1" dirty="0">
                  <a:solidFill>
                    <a:srgbClr val="002060"/>
                  </a:solidFill>
                  <a:latin typeface="Calibri" charset="0"/>
                  <a:ea typeface="Calibri" charset="0"/>
                  <a:cs typeface="Calibri" charset="0"/>
                </a:rPr>
                <a:t>relatórios interativos, painéis informativos digitais e promover eventos para divulgar </a:t>
              </a:r>
              <a:endParaRPr lang="pt-BR" sz="1600" spc="-1" dirty="0" smtClean="0">
                <a:solidFill>
                  <a:srgbClr val="002060"/>
                </a:solidFill>
                <a:latin typeface="Calibri" charset="0"/>
                <a:ea typeface="Calibri" charset="0"/>
                <a:cs typeface="Calibri" charset="0"/>
              </a:endParaRPr>
            </a:p>
            <a:p>
              <a:pPr algn="just">
                <a:lnSpc>
                  <a:spcPct val="115000"/>
                </a:lnSpc>
              </a:pPr>
              <a:r>
                <a:rPr lang="pt-BR" sz="1600" spc="-1" dirty="0">
                  <a:solidFill>
                    <a:srgbClr val="002060"/>
                  </a:solidFill>
                  <a:latin typeface="Calibri" charset="0"/>
                  <a:ea typeface="Calibri" charset="0"/>
                  <a:cs typeface="Calibri" charset="0"/>
                </a:rPr>
                <a:t> </a:t>
              </a:r>
              <a:r>
                <a:rPr lang="pt-BR" sz="1600" spc="-1" dirty="0" smtClean="0">
                  <a:solidFill>
                    <a:srgbClr val="002060"/>
                  </a:solidFill>
                  <a:latin typeface="Calibri" charset="0"/>
                  <a:ea typeface="Calibri" charset="0"/>
                  <a:cs typeface="Calibri" charset="0"/>
                </a:rPr>
                <a:t>     e </a:t>
              </a:r>
              <a:r>
                <a:rPr lang="pt-BR" sz="1600" spc="-1" dirty="0">
                  <a:solidFill>
                    <a:srgbClr val="002060"/>
                  </a:solidFill>
                  <a:latin typeface="Calibri" charset="0"/>
                  <a:ea typeface="Calibri" charset="0"/>
                  <a:cs typeface="Calibri" charset="0"/>
                </a:rPr>
                <a:t>discutir os resultados da autoavaliação com a comunidade.</a:t>
              </a:r>
              <a:endParaRPr lang="pt-BR" sz="1600" b="0" strike="noStrike" spc="-1" dirty="0">
                <a:solidFill>
                  <a:srgbClr val="002060"/>
                </a:solidFill>
                <a:latin typeface="Calibri" charset="0"/>
                <a:ea typeface="Calibri" charset="0"/>
                <a:cs typeface="Calibri" charset="0"/>
              </a:endParaRPr>
            </a:p>
          </p:txBody>
        </p:sp>
      </p:grpSp>
      <p:grpSp>
        <p:nvGrpSpPr>
          <p:cNvPr id="23" name="object 2"/>
          <p:cNvGrpSpPr/>
          <p:nvPr/>
        </p:nvGrpSpPr>
        <p:grpSpPr>
          <a:xfrm>
            <a:off x="0" y="5797611"/>
            <a:ext cx="12192000" cy="1075509"/>
            <a:chOff x="-6095" y="0"/>
            <a:chExt cx="12204700" cy="1489075"/>
          </a:xfrm>
        </p:grpSpPr>
        <p:pic>
          <p:nvPicPr>
            <p:cNvPr id="24" name="object 3"/>
            <p:cNvPicPr/>
            <p:nvPr/>
          </p:nvPicPr>
          <p:blipFill>
            <a:blip r:embed="rId8" cstate="print"/>
            <a:stretch>
              <a:fillRect/>
            </a:stretch>
          </p:blipFill>
          <p:spPr>
            <a:xfrm>
              <a:off x="2083308" y="0"/>
              <a:ext cx="7620000" cy="1476755"/>
            </a:xfrm>
            <a:prstGeom prst="rect">
              <a:avLst/>
            </a:prstGeom>
          </p:spPr>
        </p:pic>
        <p:sp>
          <p:nvSpPr>
            <p:cNvPr id="25"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26"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27"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28"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p15="http://schemas.microsoft.com/office/powerpoint/2012/main" xmlns="">
      <p:transition spd="slow">
        <p:split dir="ou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147" name="Diagram 1"/>
          <p:cNvGrpSpPr/>
          <p:nvPr/>
        </p:nvGrpSpPr>
        <p:grpSpPr>
          <a:xfrm>
            <a:off x="352260" y="1571427"/>
            <a:ext cx="11485080" cy="4739040"/>
            <a:chOff x="540000" y="1620000"/>
            <a:chExt cx="11485080" cy="4739040"/>
          </a:xfrm>
        </p:grpSpPr>
        <p:sp>
          <p:nvSpPr>
            <p:cNvPr id="148" name="Retângulo 147"/>
            <p:cNvSpPr/>
            <p:nvPr/>
          </p:nvSpPr>
          <p:spPr>
            <a:xfrm>
              <a:off x="540000" y="1620000"/>
              <a:ext cx="11485080" cy="4739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49" name="Elipse 148"/>
            <p:cNvSpPr/>
            <p:nvPr/>
          </p:nvSpPr>
          <p:spPr>
            <a:xfrm>
              <a:off x="1146116" y="1749600"/>
              <a:ext cx="1012320" cy="1012320"/>
            </a:xfrm>
            <a:prstGeom prst="ellipse">
              <a:avLst/>
            </a:prstGeom>
            <a:solidFill>
              <a:schemeClr val="accent3">
                <a:hueOff val="0"/>
                <a:satOff val="0"/>
                <a:lumOff val="0"/>
                <a:alphaOff val="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50" name="Retângulo 149"/>
            <p:cNvSpPr/>
            <p:nvPr/>
          </p:nvSpPr>
          <p:spPr>
            <a:xfrm>
              <a:off x="1326116" y="2002320"/>
              <a:ext cx="587160" cy="579600"/>
            </a:xfrm>
            <a:prstGeom prst="rect">
              <a:avLst/>
            </a:prstGeom>
            <a:blipFill rotWithShape="0">
              <a:blip r:embed="rId2">
                <a:extLst>
                  <a:ext uri="{96DAC541-7B7A-43D3-8B79-37D633B846F1}">
                    <asvg:svgBlip xmlns:asvg="http://schemas.microsoft.com/office/drawing/2016/SVG/main" xmlns:mc="http://schemas.openxmlformats.org/markup-compatibility/2006" xmlns:p15="http://schemas.microsoft.com/office/powerpoint/2012/main" xmlns:p14="http://schemas.microsoft.com/office/powerpoint/2010/main" xmlns="" r:embed="rId3"/>
                  </a:ext>
                </a:extLst>
              </a:blip>
              <a:srcRect/>
              <a:stretch/>
            </a:blipFill>
            <a:ln>
              <a:noFill/>
            </a:ln>
          </p:spPr>
          <p:style>
            <a:lnRef idx="2">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51" name="Retângulo 150"/>
            <p:cNvSpPr/>
            <p:nvPr/>
          </p:nvSpPr>
          <p:spPr>
            <a:xfrm>
              <a:off x="2413079" y="1728472"/>
              <a:ext cx="9034505" cy="1012320"/>
            </a:xfrm>
            <a:prstGeom prst="rect">
              <a:avLst/>
            </a:prstGeom>
            <a:noFill/>
            <a:ln w="0">
              <a:noFill/>
            </a:ln>
          </p:spPr>
          <p:style>
            <a:lnRef idx="0">
              <a:scrgbClr r="0" g="0" b="0"/>
            </a:lnRef>
            <a:fillRef idx="0">
              <a:scrgbClr r="0" g="0" b="0"/>
            </a:fillRef>
            <a:effectRef idx="0">
              <a:scrgbClr r="0" g="0" b="0"/>
            </a:effectRef>
            <a:fontRef idx="minor"/>
          </p:style>
          <p:txBody>
            <a:bodyPr lIns="0" tIns="0" rIns="0" bIns="0" numCol="1" spcCol="1440" anchor="ctr">
              <a:noAutofit/>
            </a:bodyPr>
            <a:lstStyle/>
            <a:p>
              <a:pPr algn="just">
                <a:lnSpc>
                  <a:spcPct val="115000"/>
                </a:lnSpc>
              </a:pPr>
              <a:r>
                <a:rPr lang="pt-BR" sz="1600" spc="-1" dirty="0" smtClean="0">
                  <a:solidFill>
                    <a:srgbClr val="000000"/>
                  </a:solidFill>
                  <a:latin typeface="Calibri" charset="0"/>
                  <a:ea typeface="Calibri" charset="0"/>
                  <a:cs typeface="Calibri" charset="0"/>
                </a:rPr>
                <a:t>  </a:t>
              </a:r>
              <a:r>
                <a:rPr lang="pt-BR" sz="1600" b="1" spc="-1" dirty="0" smtClean="0">
                  <a:solidFill>
                    <a:srgbClr val="002060"/>
                  </a:solidFill>
                  <a:latin typeface="Calibri" charset="0"/>
                  <a:ea typeface="Calibri" charset="0"/>
                  <a:cs typeface="Calibri" charset="0"/>
                </a:rPr>
                <a:t>Monitoramento </a:t>
              </a:r>
              <a:r>
                <a:rPr lang="pt-BR" sz="1600" b="1" spc="-1" dirty="0">
                  <a:solidFill>
                    <a:srgbClr val="002060"/>
                  </a:solidFill>
                  <a:latin typeface="Calibri" charset="0"/>
                  <a:ea typeface="Calibri" charset="0"/>
                  <a:cs typeface="Calibri" charset="0"/>
                </a:rPr>
                <a:t>Contínuo das </a:t>
              </a:r>
              <a:r>
                <a:rPr lang="pt-BR" sz="1600" b="1" spc="-1" dirty="0" smtClean="0">
                  <a:solidFill>
                    <a:srgbClr val="002060"/>
                  </a:solidFill>
                  <a:latin typeface="Calibri" charset="0"/>
                  <a:ea typeface="Calibri" charset="0"/>
                  <a:cs typeface="Calibri" charset="0"/>
                </a:rPr>
                <a:t>Ações: </a:t>
              </a:r>
            </a:p>
            <a:p>
              <a:pPr marL="285750" indent="-285750" algn="just">
                <a:lnSpc>
                  <a:spcPct val="115000"/>
                </a:lnSpc>
                <a:buFont typeface="Arial" panose="020B0604020202020204" pitchFamily="34" charset="0"/>
                <a:buChar char="•"/>
              </a:pPr>
              <a:r>
                <a:rPr lang="pt-BR" sz="1600" spc="-1" dirty="0" smtClean="0">
                  <a:solidFill>
                    <a:srgbClr val="002060"/>
                  </a:solidFill>
                  <a:latin typeface="Calibri" charset="0"/>
                  <a:ea typeface="Calibri" charset="0"/>
                  <a:cs typeface="Calibri" charset="0"/>
                </a:rPr>
                <a:t>Estabelecer </a:t>
              </a:r>
              <a:r>
                <a:rPr lang="pt-BR" sz="1600" spc="-1" dirty="0">
                  <a:solidFill>
                    <a:srgbClr val="002060"/>
                  </a:solidFill>
                  <a:latin typeface="Calibri" charset="0"/>
                  <a:ea typeface="Calibri" charset="0"/>
                  <a:cs typeface="Calibri" charset="0"/>
                </a:rPr>
                <a:t>um processo formal de acompanhamento das melhorias sugeridas, com etapas intermediárias e uma </a:t>
              </a:r>
              <a:r>
                <a:rPr lang="pt-BR" sz="1600" spc="-1" dirty="0" smtClean="0">
                  <a:solidFill>
                    <a:srgbClr val="002060"/>
                  </a:solidFill>
                  <a:latin typeface="Calibri" charset="0"/>
                  <a:ea typeface="Calibri" charset="0"/>
                  <a:cs typeface="Calibri" charset="0"/>
                </a:rPr>
                <a:t>equipe </a:t>
              </a:r>
              <a:r>
                <a:rPr lang="pt-BR" sz="1600" spc="-1" dirty="0">
                  <a:solidFill>
                    <a:srgbClr val="002060"/>
                  </a:solidFill>
                  <a:latin typeface="Calibri" charset="0"/>
                  <a:ea typeface="Calibri" charset="0"/>
                  <a:cs typeface="Calibri" charset="0"/>
                </a:rPr>
                <a:t>dedicada para monitorar e divulgar os progressos.</a:t>
              </a:r>
              <a:endParaRPr lang="pt-BR" sz="1600" b="0" strike="noStrike" spc="-1" dirty="0">
                <a:solidFill>
                  <a:srgbClr val="002060"/>
                </a:solidFill>
                <a:latin typeface="Calibri" charset="0"/>
                <a:ea typeface="Calibri" charset="0"/>
                <a:cs typeface="Calibri" charset="0"/>
              </a:endParaRPr>
            </a:p>
          </p:txBody>
        </p:sp>
        <p:sp>
          <p:nvSpPr>
            <p:cNvPr id="152" name="Elipse 151"/>
            <p:cNvSpPr/>
            <p:nvPr/>
          </p:nvSpPr>
          <p:spPr>
            <a:xfrm>
              <a:off x="1126215" y="3193921"/>
              <a:ext cx="1012320" cy="1012320"/>
            </a:xfrm>
            <a:prstGeom prst="ellipse">
              <a:avLst/>
            </a:prstGeom>
            <a:solidFill>
              <a:schemeClr val="accent5">
                <a:hueOff val="0"/>
                <a:satOff val="0"/>
                <a:lumOff val="0"/>
                <a:alphaOff val="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FFFFFF"/>
                </a:solidFill>
                <a:latin typeface="Arial"/>
              </a:endParaRPr>
            </a:p>
          </p:txBody>
        </p:sp>
        <p:sp>
          <p:nvSpPr>
            <p:cNvPr id="153" name="Retângulo 152"/>
            <p:cNvSpPr/>
            <p:nvPr/>
          </p:nvSpPr>
          <p:spPr>
            <a:xfrm>
              <a:off x="1300754" y="3426715"/>
              <a:ext cx="587160" cy="587160"/>
            </a:xfrm>
            <a:prstGeom prst="rect">
              <a:avLst/>
            </a:prstGeom>
            <a:blipFill rotWithShape="0">
              <a:blip r:embed="rId4">
                <a:extLst>
                  <a:ext uri="{96DAC541-7B7A-43D3-8B79-37D633B846F1}">
                    <asvg:svgBlip xmlns:asvg="http://schemas.microsoft.com/office/drawing/2016/SVG/main" xmlns:mc="http://schemas.openxmlformats.org/markup-compatibility/2006" xmlns:p15="http://schemas.microsoft.com/office/powerpoint/2012/main" xmlns:p14="http://schemas.microsoft.com/office/powerpoint/2010/main" xmlns="" r:embed="rId5"/>
                  </a:ext>
                </a:extLst>
              </a:blip>
              <a:srcRect/>
              <a:stretch/>
            </a:blipFill>
            <a:ln>
              <a:noFill/>
            </a:ln>
          </p:spPr>
          <p:style>
            <a:lnRef idx="2">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54" name="Retângulo 153"/>
            <p:cNvSpPr/>
            <p:nvPr/>
          </p:nvSpPr>
          <p:spPr>
            <a:xfrm>
              <a:off x="2413077" y="3009852"/>
              <a:ext cx="9034505" cy="1063800"/>
            </a:xfrm>
            <a:prstGeom prst="rect">
              <a:avLst/>
            </a:prstGeom>
            <a:noFill/>
            <a:ln w="0">
              <a:noFill/>
            </a:ln>
          </p:spPr>
          <p:style>
            <a:lnRef idx="0">
              <a:scrgbClr r="0" g="0" b="0"/>
            </a:lnRef>
            <a:fillRef idx="0">
              <a:scrgbClr r="0" g="0" b="0"/>
            </a:fillRef>
            <a:effectRef idx="0">
              <a:scrgbClr r="0" g="0" b="0"/>
            </a:effectRef>
            <a:fontRef idx="minor"/>
          </p:style>
          <p:txBody>
            <a:bodyPr lIns="0" tIns="0" rIns="0" bIns="0" numCol="1" spcCol="1440" anchor="ctr">
              <a:noAutofit/>
            </a:bodyPr>
            <a:lstStyle/>
            <a:p>
              <a:pPr algn="just">
                <a:lnSpc>
                  <a:spcPct val="115000"/>
                </a:lnSpc>
              </a:pPr>
              <a:r>
                <a:rPr lang="pt-BR" sz="1600" spc="-1" dirty="0">
                  <a:solidFill>
                    <a:srgbClr val="002060"/>
                  </a:solidFill>
                  <a:latin typeface="Calibri" charset="0"/>
                  <a:ea typeface="Calibri" charset="0"/>
                  <a:cs typeface="Calibri" charset="0"/>
                </a:rPr>
                <a:t> </a:t>
              </a:r>
              <a:r>
                <a:rPr lang="pt-BR" sz="1600" spc="-1" dirty="0" smtClean="0">
                  <a:solidFill>
                    <a:srgbClr val="002060"/>
                  </a:solidFill>
                  <a:latin typeface="Calibri" charset="0"/>
                  <a:ea typeface="Calibri" charset="0"/>
                  <a:cs typeface="Calibri" charset="0"/>
                </a:rPr>
                <a:t> </a:t>
              </a:r>
              <a:r>
                <a:rPr lang="pt-BR" sz="1600" b="1" spc="-1" dirty="0" smtClean="0">
                  <a:solidFill>
                    <a:srgbClr val="002060"/>
                  </a:solidFill>
                  <a:latin typeface="Calibri" charset="0"/>
                  <a:ea typeface="Calibri" charset="0"/>
                  <a:cs typeface="Calibri" charset="0"/>
                </a:rPr>
                <a:t>Incluir </a:t>
              </a:r>
              <a:r>
                <a:rPr lang="pt-BR" sz="1600" b="1" spc="-1" dirty="0">
                  <a:solidFill>
                    <a:srgbClr val="002060"/>
                  </a:solidFill>
                  <a:latin typeface="Calibri" charset="0"/>
                  <a:ea typeface="Calibri" charset="0"/>
                  <a:cs typeface="Calibri" charset="0"/>
                </a:rPr>
                <a:t>indicadores qualitativos nas avaliações</a:t>
              </a:r>
              <a:r>
                <a:rPr lang="pt-BR" sz="1600" b="1" spc="-1" dirty="0" smtClean="0">
                  <a:solidFill>
                    <a:srgbClr val="002060"/>
                  </a:solidFill>
                  <a:latin typeface="Calibri" charset="0"/>
                  <a:ea typeface="Calibri" charset="0"/>
                  <a:cs typeface="Calibri" charset="0"/>
                </a:rPr>
                <a:t>: </a:t>
              </a:r>
            </a:p>
            <a:p>
              <a:pPr marL="285750" indent="-285750" algn="just">
                <a:lnSpc>
                  <a:spcPct val="115000"/>
                </a:lnSpc>
                <a:buFont typeface="Arial" panose="020B0604020202020204" pitchFamily="34" charset="0"/>
                <a:buChar char="•"/>
              </a:pPr>
              <a:r>
                <a:rPr lang="pt-BR" sz="1600" spc="-1" dirty="0" smtClean="0">
                  <a:solidFill>
                    <a:srgbClr val="002060"/>
                  </a:solidFill>
                  <a:latin typeface="Calibri" charset="0"/>
                  <a:ea typeface="Calibri" charset="0"/>
                  <a:cs typeface="Calibri" charset="0"/>
                </a:rPr>
                <a:t>Complementar </a:t>
              </a:r>
              <a:r>
                <a:rPr lang="pt-BR" sz="1600" spc="-1" dirty="0">
                  <a:solidFill>
                    <a:srgbClr val="002060"/>
                  </a:solidFill>
                  <a:latin typeface="Calibri" charset="0"/>
                  <a:ea typeface="Calibri" charset="0"/>
                  <a:cs typeface="Calibri" charset="0"/>
                </a:rPr>
                <a:t>dados quantitativos com informações qualitativas, como descrições narrativas de experiências de estudantes, docentes e egressos, para aferir a percepção de qualidade acadêmica.</a:t>
              </a:r>
              <a:endParaRPr lang="pt-BR" sz="1600" b="0" strike="noStrike" spc="-1" dirty="0">
                <a:solidFill>
                  <a:srgbClr val="002060"/>
                </a:solidFill>
                <a:latin typeface="Calibri" charset="0"/>
                <a:ea typeface="Calibri" charset="0"/>
                <a:cs typeface="Calibri" charset="0"/>
              </a:endParaRPr>
            </a:p>
          </p:txBody>
        </p:sp>
        <p:sp>
          <p:nvSpPr>
            <p:cNvPr id="155" name="Elipse 154"/>
            <p:cNvSpPr/>
            <p:nvPr/>
          </p:nvSpPr>
          <p:spPr>
            <a:xfrm>
              <a:off x="1088174" y="4599027"/>
              <a:ext cx="1012320" cy="1012320"/>
            </a:xfrm>
            <a:prstGeom prst="ellipse">
              <a:avLst/>
            </a:prstGeom>
            <a:solidFill>
              <a:schemeClr val="accent2">
                <a:hueOff val="0"/>
                <a:satOff val="0"/>
                <a:lumOff val="0"/>
                <a:alphaOff val="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FFFFFF"/>
                </a:solidFill>
                <a:latin typeface="Arial"/>
              </a:endParaRPr>
            </a:p>
          </p:txBody>
        </p:sp>
        <p:sp>
          <p:nvSpPr>
            <p:cNvPr id="156" name="Retângulo 155"/>
            <p:cNvSpPr/>
            <p:nvPr/>
          </p:nvSpPr>
          <p:spPr>
            <a:xfrm>
              <a:off x="1300754" y="4811607"/>
              <a:ext cx="587160" cy="587160"/>
            </a:xfrm>
            <a:prstGeom prst="rect">
              <a:avLst/>
            </a:prstGeom>
            <a:blipFill rotWithShape="0">
              <a:blip r:embed="rId6">
                <a:extLst>
                  <a:ext uri="{96DAC541-7B7A-43D3-8B79-37D633B846F1}">
                    <asvg:svgBlip xmlns:asvg="http://schemas.microsoft.com/office/drawing/2016/SVG/main" xmlns:mc="http://schemas.openxmlformats.org/markup-compatibility/2006" xmlns:p15="http://schemas.microsoft.com/office/powerpoint/2012/main" xmlns:p14="http://schemas.microsoft.com/office/powerpoint/2010/main" xmlns="" r:embed="rId7"/>
                  </a:ext>
                </a:extLst>
              </a:blip>
              <a:srcRect/>
              <a:stretch/>
            </a:blipFill>
            <a:ln>
              <a:noFill/>
            </a:ln>
          </p:spPr>
          <p:style>
            <a:lnRef idx="2">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57" name="Retângulo 156"/>
            <p:cNvSpPr/>
            <p:nvPr/>
          </p:nvSpPr>
          <p:spPr>
            <a:xfrm>
              <a:off x="2413077" y="4380855"/>
              <a:ext cx="9034505" cy="1012320"/>
            </a:xfrm>
            <a:prstGeom prst="rect">
              <a:avLst/>
            </a:prstGeom>
            <a:noFill/>
            <a:ln w="0">
              <a:noFill/>
            </a:ln>
          </p:spPr>
          <p:style>
            <a:lnRef idx="0">
              <a:scrgbClr r="0" g="0" b="0"/>
            </a:lnRef>
            <a:fillRef idx="0">
              <a:scrgbClr r="0" g="0" b="0"/>
            </a:fillRef>
            <a:effectRef idx="0">
              <a:scrgbClr r="0" g="0" b="0"/>
            </a:effectRef>
            <a:fontRef idx="minor"/>
          </p:style>
          <p:txBody>
            <a:bodyPr lIns="0" tIns="0" rIns="0" bIns="0" numCol="1" spcCol="1440" anchor="ctr">
              <a:noAutofit/>
            </a:bodyPr>
            <a:lstStyle/>
            <a:p>
              <a:pPr algn="just">
                <a:lnSpc>
                  <a:spcPct val="115000"/>
                </a:lnSpc>
              </a:pPr>
              <a:r>
                <a:rPr lang="pt-BR" sz="1600" spc="-1" dirty="0">
                  <a:solidFill>
                    <a:srgbClr val="002060"/>
                  </a:solidFill>
                  <a:latin typeface="Calibri" charset="0"/>
                  <a:ea typeface="Calibri" charset="0"/>
                  <a:cs typeface="Calibri" charset="0"/>
                </a:rPr>
                <a:t> </a:t>
              </a:r>
              <a:r>
                <a:rPr lang="pt-BR" sz="1600" spc="-1" dirty="0" smtClean="0">
                  <a:solidFill>
                    <a:srgbClr val="002060"/>
                  </a:solidFill>
                  <a:latin typeface="Calibri" charset="0"/>
                  <a:ea typeface="Calibri" charset="0"/>
                  <a:cs typeface="Calibri" charset="0"/>
                </a:rPr>
                <a:t> </a:t>
              </a:r>
              <a:r>
                <a:rPr lang="pt-BR" sz="1600" b="1" spc="-1" dirty="0" smtClean="0">
                  <a:solidFill>
                    <a:srgbClr val="002060"/>
                  </a:solidFill>
                  <a:latin typeface="Calibri" charset="0"/>
                  <a:ea typeface="Calibri" charset="0"/>
                  <a:cs typeface="Calibri" charset="0"/>
                </a:rPr>
                <a:t>Expandir </a:t>
              </a:r>
              <a:r>
                <a:rPr lang="pt-BR" sz="1600" b="1" spc="-1" dirty="0">
                  <a:solidFill>
                    <a:srgbClr val="002060"/>
                  </a:solidFill>
                  <a:latin typeface="Calibri" charset="0"/>
                  <a:ea typeface="Calibri" charset="0"/>
                  <a:cs typeface="Calibri" charset="0"/>
                </a:rPr>
                <a:t>as capacitações da CPA</a:t>
              </a:r>
              <a:r>
                <a:rPr lang="pt-BR" sz="1600" b="1" spc="-1" dirty="0" smtClean="0">
                  <a:solidFill>
                    <a:srgbClr val="002060"/>
                  </a:solidFill>
                  <a:latin typeface="Calibri" charset="0"/>
                  <a:ea typeface="Calibri" charset="0"/>
                  <a:cs typeface="Calibri" charset="0"/>
                </a:rPr>
                <a:t>: </a:t>
              </a:r>
            </a:p>
            <a:p>
              <a:pPr marL="285750" indent="-285750" algn="just">
                <a:lnSpc>
                  <a:spcPct val="115000"/>
                </a:lnSpc>
                <a:buFont typeface="Arial" panose="020B0604020202020204" pitchFamily="34" charset="0"/>
                <a:buChar char="•"/>
              </a:pPr>
              <a:r>
                <a:rPr lang="pt-BR" sz="1600" spc="-1" dirty="0" smtClean="0">
                  <a:solidFill>
                    <a:srgbClr val="002060"/>
                  </a:solidFill>
                  <a:latin typeface="Calibri" charset="0"/>
                  <a:ea typeface="Calibri" charset="0"/>
                  <a:cs typeface="Calibri" charset="0"/>
                </a:rPr>
                <a:t>Ampliar </a:t>
              </a:r>
              <a:r>
                <a:rPr lang="pt-BR" sz="1600" spc="-1" dirty="0">
                  <a:solidFill>
                    <a:srgbClr val="002060"/>
                  </a:solidFill>
                  <a:latin typeface="Calibri" charset="0"/>
                  <a:ea typeface="Calibri" charset="0"/>
                  <a:cs typeface="Calibri" charset="0"/>
                </a:rPr>
                <a:t>os workshops sobre tendências emergentes na educação superior, tecnologias educacionais e governança, adotando capacitação contínua ao longo de todo o biênio, em vez de treinamentos apenas no início.</a:t>
              </a:r>
              <a:endParaRPr lang="pt-BR" sz="1600" b="0" strike="noStrike" spc="-1" dirty="0">
                <a:solidFill>
                  <a:srgbClr val="002060"/>
                </a:solidFill>
                <a:latin typeface="Calibri" charset="0"/>
                <a:ea typeface="Calibri" charset="0"/>
                <a:cs typeface="Calibri" charset="0"/>
              </a:endParaRPr>
            </a:p>
          </p:txBody>
        </p:sp>
      </p:grpSp>
      <p:sp>
        <p:nvSpPr>
          <p:cNvPr id="19" name="Rectangle 12">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flipH="1">
            <a:off x="-720" y="0"/>
            <a:ext cx="12191040" cy="1174320"/>
          </a:xfrm>
          <a:prstGeom prst="rect">
            <a:avLst/>
          </a:prstGeom>
          <a:gradFill rotWithShape="0">
            <a:gsLst>
              <a:gs pos="0">
                <a:srgbClr val="000000">
                  <a:alpha val="96000"/>
                </a:srgbClr>
              </a:gs>
              <a:gs pos="100000">
                <a:srgbClr val="2E75B6"/>
              </a:gs>
            </a:gsLst>
            <a:lin ang="2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20" name="Rectangle 14">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10800000" flipH="1">
            <a:off x="8129160" y="1080"/>
            <a:ext cx="4062240" cy="1173240"/>
          </a:xfrm>
          <a:prstGeom prst="rect">
            <a:avLst/>
          </a:prstGeom>
          <a:gradFill rotWithShape="0">
            <a:gsLst>
              <a:gs pos="19000">
                <a:srgbClr val="1F4E79">
                  <a:alpha val="68000"/>
                </a:srgbClr>
              </a:gs>
              <a:gs pos="100000">
                <a:srgbClr val="5B9BD5">
                  <a:alpha val="79000"/>
                </a:srgbClr>
              </a:gs>
            </a:gsLst>
            <a:lin ang="2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21" name="Rectangle 16">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a:off x="5509440" y="-5508360"/>
            <a:ext cx="1174320" cy="12191040"/>
          </a:xfrm>
          <a:prstGeom prst="rect">
            <a:avLst/>
          </a:prstGeom>
          <a:gradFill rotWithShape="0">
            <a:gsLst>
              <a:gs pos="23000">
                <a:srgbClr val="5B9BD5">
                  <a:alpha val="0"/>
                </a:srgbClr>
              </a:gs>
              <a:gs pos="99000">
                <a:srgbClr val="000000">
                  <a:alpha val="74000"/>
                </a:srgbClr>
              </a:gs>
            </a:gsLst>
            <a:lin ang="42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22" name="PlaceHolder 1"/>
          <p:cNvSpPr>
            <a:spLocks noGrp="1"/>
          </p:cNvSpPr>
          <p:nvPr>
            <p:ph type="title"/>
          </p:nvPr>
        </p:nvSpPr>
        <p:spPr>
          <a:xfrm>
            <a:off x="1347840" y="297720"/>
            <a:ext cx="9808920" cy="8766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pt-BR" sz="4000" b="1" strike="noStrike" spc="-1" dirty="0">
                <a:solidFill>
                  <a:srgbClr val="FFFFFF"/>
                </a:solidFill>
                <a:latin typeface="Calibri" charset="0"/>
                <a:ea typeface="Calibri" charset="0"/>
                <a:cs typeface="Calibri" charset="0"/>
              </a:rPr>
              <a:t>PLANO DE AÇÃO CPA/ENA</a:t>
            </a:r>
            <a:endParaRPr lang="pt-BR" sz="4000" b="1" strike="noStrike" spc="-1" dirty="0">
              <a:solidFill>
                <a:srgbClr val="000000"/>
              </a:solidFill>
              <a:latin typeface="Calibri" charset="0"/>
              <a:ea typeface="Calibri" charset="0"/>
              <a:cs typeface="Calibri" charset="0"/>
            </a:endParaRPr>
          </a:p>
        </p:txBody>
      </p:sp>
      <p:grpSp>
        <p:nvGrpSpPr>
          <p:cNvPr id="23" name="object 2"/>
          <p:cNvGrpSpPr/>
          <p:nvPr/>
        </p:nvGrpSpPr>
        <p:grpSpPr>
          <a:xfrm>
            <a:off x="0" y="5797611"/>
            <a:ext cx="12192000" cy="1075509"/>
            <a:chOff x="-6095" y="0"/>
            <a:chExt cx="12204700" cy="1489075"/>
          </a:xfrm>
        </p:grpSpPr>
        <p:pic>
          <p:nvPicPr>
            <p:cNvPr id="24" name="object 3"/>
            <p:cNvPicPr/>
            <p:nvPr/>
          </p:nvPicPr>
          <p:blipFill>
            <a:blip r:embed="rId8" cstate="print"/>
            <a:stretch>
              <a:fillRect/>
            </a:stretch>
          </p:blipFill>
          <p:spPr>
            <a:xfrm>
              <a:off x="2083308" y="0"/>
              <a:ext cx="7620000" cy="1476755"/>
            </a:xfrm>
            <a:prstGeom prst="rect">
              <a:avLst/>
            </a:prstGeom>
          </p:spPr>
        </p:pic>
        <p:sp>
          <p:nvSpPr>
            <p:cNvPr id="25"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26"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27"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28"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p15="http://schemas.microsoft.com/office/powerpoint/2012/main" xmlns="">
      <p:transition spd="slow">
        <p:split dir="ou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163" name="Diagram 2"/>
          <p:cNvGrpSpPr/>
          <p:nvPr/>
        </p:nvGrpSpPr>
        <p:grpSpPr>
          <a:xfrm>
            <a:off x="394920" y="1620000"/>
            <a:ext cx="11485080" cy="4739040"/>
            <a:chOff x="394920" y="1620000"/>
            <a:chExt cx="11485080" cy="4739040"/>
          </a:xfrm>
        </p:grpSpPr>
        <p:sp>
          <p:nvSpPr>
            <p:cNvPr id="164" name="Retângulo 163"/>
            <p:cNvSpPr/>
            <p:nvPr/>
          </p:nvSpPr>
          <p:spPr>
            <a:xfrm>
              <a:off x="394920" y="1620000"/>
              <a:ext cx="11485080" cy="4739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65" name="Elipse 164"/>
            <p:cNvSpPr/>
            <p:nvPr/>
          </p:nvSpPr>
          <p:spPr>
            <a:xfrm>
              <a:off x="1187640" y="1702682"/>
              <a:ext cx="1012320" cy="1012320"/>
            </a:xfrm>
            <a:prstGeom prst="ellipse">
              <a:avLst/>
            </a:prstGeom>
            <a:solidFill>
              <a:schemeClr val="accent2">
                <a:hueOff val="0"/>
                <a:satOff val="0"/>
                <a:lumOff val="0"/>
                <a:alphaOff val="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FFFFFF"/>
                </a:solidFill>
                <a:latin typeface="Arial"/>
              </a:endParaRPr>
            </a:p>
          </p:txBody>
        </p:sp>
        <p:sp>
          <p:nvSpPr>
            <p:cNvPr id="166" name="Retângulo 165"/>
            <p:cNvSpPr/>
            <p:nvPr/>
          </p:nvSpPr>
          <p:spPr>
            <a:xfrm>
              <a:off x="1369440" y="1983482"/>
              <a:ext cx="587160" cy="587160"/>
            </a:xfrm>
            <a:prstGeom prst="rect">
              <a:avLst/>
            </a:prstGeom>
            <a:blipFill rotWithShape="0">
              <a:blip r:embed="rId2">
                <a:extLst>
                  <a:ext uri="{96DAC541-7B7A-43D3-8B79-37D633B846F1}">
                    <asvg:svgBlip xmlns:asvg="http://schemas.microsoft.com/office/drawing/2016/SVG/main" xmlns:mc="http://schemas.openxmlformats.org/markup-compatibility/2006" xmlns:p15="http://schemas.microsoft.com/office/powerpoint/2012/main" xmlns:p14="http://schemas.microsoft.com/office/powerpoint/2010/main" xmlns="" r:embed="rId3"/>
                  </a:ext>
                </a:extLst>
              </a:blip>
              <a:srcRect/>
              <a:stretch/>
            </a:blipFill>
            <a:ln>
              <a:noFill/>
            </a:ln>
          </p:spPr>
          <p:style>
            <a:lnRef idx="2">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67" name="Retângulo 166"/>
            <p:cNvSpPr/>
            <p:nvPr/>
          </p:nvSpPr>
          <p:spPr>
            <a:xfrm>
              <a:off x="2351879" y="1636627"/>
              <a:ext cx="8867105" cy="884506"/>
            </a:xfrm>
            <a:prstGeom prst="rect">
              <a:avLst/>
            </a:prstGeom>
            <a:noFill/>
            <a:ln w="0">
              <a:noFill/>
            </a:ln>
          </p:spPr>
          <p:style>
            <a:lnRef idx="0">
              <a:scrgbClr r="0" g="0" b="0"/>
            </a:lnRef>
            <a:fillRef idx="0">
              <a:scrgbClr r="0" g="0" b="0"/>
            </a:fillRef>
            <a:effectRef idx="0">
              <a:scrgbClr r="0" g="0" b="0"/>
            </a:effectRef>
            <a:fontRef idx="minor"/>
          </p:style>
          <p:txBody>
            <a:bodyPr lIns="0" tIns="0" rIns="0" bIns="0" numCol="1" spcCol="1440" anchor="ctr">
              <a:noAutofit/>
            </a:bodyPr>
            <a:lstStyle/>
            <a:p>
              <a:r>
                <a:rPr lang="pt-BR" sz="1200" spc="-1" dirty="0">
                  <a:solidFill>
                    <a:srgbClr val="002060"/>
                  </a:solidFill>
                  <a:latin typeface="Calibri"/>
                </a:rPr>
                <a:t> </a:t>
              </a:r>
              <a:r>
                <a:rPr lang="pt-BR" sz="1200" spc="-1" dirty="0" smtClean="0">
                  <a:solidFill>
                    <a:srgbClr val="002060"/>
                  </a:solidFill>
                  <a:latin typeface="Calibri"/>
                </a:rPr>
                <a:t> </a:t>
              </a:r>
              <a:r>
                <a:rPr lang="pt-BR" sz="1600" b="1" spc="-1" dirty="0" smtClean="0">
                  <a:solidFill>
                    <a:srgbClr val="002060"/>
                  </a:solidFill>
                  <a:latin typeface="Calibri" charset="0"/>
                  <a:ea typeface="Calibri" charset="0"/>
                  <a:cs typeface="Calibri" charset="0"/>
                </a:rPr>
                <a:t>Implementar feedback em tempo real na autoavaliação:</a:t>
              </a:r>
            </a:p>
            <a:p>
              <a:pPr marL="171450" indent="-171450">
                <a:buFont typeface="Arial" panose="020B0604020202020204" pitchFamily="34" charset="0"/>
                <a:buChar char="•"/>
              </a:pPr>
              <a:r>
                <a:rPr lang="pt-BR" sz="1600" spc="-1" dirty="0" smtClean="0">
                  <a:solidFill>
                    <a:srgbClr val="002060"/>
                  </a:solidFill>
                  <a:latin typeface="Calibri" charset="0"/>
                  <a:ea typeface="Calibri" charset="0"/>
                  <a:cs typeface="Calibri" charset="0"/>
                </a:rPr>
                <a:t> Criar um mecanismo, como uma plataforma online, para que a comunidade acompanhe o progresso da pesquisa, visualizando o número de respondentes e sugestões recebidas durante a coleta de dados.</a:t>
              </a:r>
              <a:endParaRPr lang="pt-BR" sz="1600" b="0" strike="noStrike" spc="-1" dirty="0">
                <a:solidFill>
                  <a:srgbClr val="002060"/>
                </a:solidFill>
                <a:latin typeface="Calibri" charset="0"/>
                <a:ea typeface="Calibri" charset="0"/>
                <a:cs typeface="Calibri" charset="0"/>
              </a:endParaRPr>
            </a:p>
          </p:txBody>
        </p:sp>
        <p:sp>
          <p:nvSpPr>
            <p:cNvPr id="168" name="Elipse 167"/>
            <p:cNvSpPr/>
            <p:nvPr/>
          </p:nvSpPr>
          <p:spPr>
            <a:xfrm>
              <a:off x="1187640" y="3000122"/>
              <a:ext cx="1012320" cy="1012320"/>
            </a:xfrm>
            <a:prstGeom prst="ellipse">
              <a:avLst/>
            </a:prstGeom>
            <a:solidFill>
              <a:schemeClr val="accent4">
                <a:hueOff val="0"/>
                <a:satOff val="0"/>
                <a:lumOff val="0"/>
                <a:alphaOff val="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69" name="Retângulo 168"/>
            <p:cNvSpPr/>
            <p:nvPr/>
          </p:nvSpPr>
          <p:spPr>
            <a:xfrm>
              <a:off x="1344102" y="3256352"/>
              <a:ext cx="587160" cy="587160"/>
            </a:xfrm>
            <a:prstGeom prst="rect">
              <a:avLst/>
            </a:prstGeom>
            <a:blipFill rotWithShape="0">
              <a:blip r:embed="rId4">
                <a:extLst>
                  <a:ext uri="{96DAC541-7B7A-43D3-8B79-37D633B846F1}">
                    <asvg:svgBlip xmlns:asvg="http://schemas.microsoft.com/office/drawing/2016/SVG/main" xmlns:mc="http://schemas.openxmlformats.org/markup-compatibility/2006" xmlns:p15="http://schemas.microsoft.com/office/powerpoint/2012/main" xmlns:p14="http://schemas.microsoft.com/office/powerpoint/2010/main" xmlns="" r:embed="rId5"/>
                  </a:ext>
                </a:extLst>
              </a:blip>
              <a:srcRect/>
              <a:stretch/>
            </a:blipFill>
            <a:ln>
              <a:noFill/>
            </a:ln>
          </p:spPr>
          <p:style>
            <a:lnRef idx="2">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70" name="Retângulo 169"/>
            <p:cNvSpPr/>
            <p:nvPr/>
          </p:nvSpPr>
          <p:spPr>
            <a:xfrm>
              <a:off x="2387160" y="2799773"/>
              <a:ext cx="8831824" cy="1000800"/>
            </a:xfrm>
            <a:prstGeom prst="rect">
              <a:avLst/>
            </a:prstGeom>
            <a:noFill/>
            <a:ln w="0">
              <a:noFill/>
            </a:ln>
          </p:spPr>
          <p:style>
            <a:lnRef idx="0">
              <a:scrgbClr r="0" g="0" b="0"/>
            </a:lnRef>
            <a:fillRef idx="0">
              <a:scrgbClr r="0" g="0" b="0"/>
            </a:fillRef>
            <a:effectRef idx="0">
              <a:scrgbClr r="0" g="0" b="0"/>
            </a:effectRef>
            <a:fontRef idx="minor"/>
          </p:style>
          <p:txBody>
            <a:bodyPr lIns="0" tIns="0" rIns="0" bIns="0" numCol="1" spcCol="1440" anchor="ctr">
              <a:noAutofit/>
            </a:bodyPr>
            <a:lstStyle/>
            <a:p>
              <a:pPr algn="just">
                <a:lnSpc>
                  <a:spcPct val="115000"/>
                </a:lnSpc>
              </a:pPr>
              <a:r>
                <a:rPr lang="pt-BR" sz="1300" spc="-1" dirty="0">
                  <a:solidFill>
                    <a:srgbClr val="000000"/>
                  </a:solidFill>
                  <a:latin typeface="Arial"/>
                  <a:ea typeface="Microsoft YaHei"/>
                </a:rPr>
                <a:t> </a:t>
              </a:r>
              <a:r>
                <a:rPr lang="pt-BR" sz="1600" b="1" spc="-1" dirty="0" smtClean="0">
                  <a:solidFill>
                    <a:srgbClr val="002060"/>
                  </a:solidFill>
                  <a:latin typeface="Calibri" charset="0"/>
                  <a:ea typeface="Calibri" charset="0"/>
                  <a:cs typeface="Calibri" charset="0"/>
                </a:rPr>
                <a:t>Integrar </a:t>
              </a:r>
              <a:r>
                <a:rPr lang="pt-BR" sz="1600" b="1" spc="-1" dirty="0">
                  <a:solidFill>
                    <a:srgbClr val="002060"/>
                  </a:solidFill>
                  <a:latin typeface="Calibri" charset="0"/>
                  <a:ea typeface="Calibri" charset="0"/>
                  <a:cs typeface="Calibri" charset="0"/>
                </a:rPr>
                <a:t>resultados da autoavaliação no PDI</a:t>
              </a:r>
              <a:r>
                <a:rPr lang="pt-BR" sz="1600" b="1" spc="-1" dirty="0" smtClean="0">
                  <a:solidFill>
                    <a:srgbClr val="002060"/>
                  </a:solidFill>
                  <a:latin typeface="Calibri" charset="0"/>
                  <a:ea typeface="Calibri" charset="0"/>
                  <a:cs typeface="Calibri" charset="0"/>
                </a:rPr>
                <a:t>:</a:t>
              </a:r>
            </a:p>
            <a:p>
              <a:pPr marL="285750" indent="-285750" algn="just">
                <a:lnSpc>
                  <a:spcPct val="115000"/>
                </a:lnSpc>
                <a:buFont typeface="Arial" panose="020B0604020202020204" pitchFamily="34" charset="0"/>
                <a:buChar char="•"/>
              </a:pPr>
              <a:r>
                <a:rPr lang="pt-BR" sz="1600" spc="-1" dirty="0" smtClean="0">
                  <a:solidFill>
                    <a:srgbClr val="002060"/>
                  </a:solidFill>
                  <a:latin typeface="Calibri" charset="0"/>
                  <a:ea typeface="Calibri" charset="0"/>
                  <a:cs typeface="Calibri" charset="0"/>
                </a:rPr>
                <a:t>Garantir </a:t>
              </a:r>
              <a:r>
                <a:rPr lang="pt-BR" sz="1600" spc="-1" dirty="0">
                  <a:solidFill>
                    <a:srgbClr val="002060"/>
                  </a:solidFill>
                  <a:latin typeface="Calibri" charset="0"/>
                  <a:ea typeface="Calibri" charset="0"/>
                  <a:cs typeface="Calibri" charset="0"/>
                </a:rPr>
                <a:t>que os resultados sejam incorporados diretamente no Plano de Desenvolvimento Institucional (PDI), com metas claras e mensuráveis, e incluir indicadores-chave de desempenho (KPIs) para cada ação proposta.</a:t>
              </a:r>
              <a:endParaRPr lang="pt-BR" sz="1600" b="0" strike="noStrike" spc="-1" dirty="0">
                <a:solidFill>
                  <a:srgbClr val="002060"/>
                </a:solidFill>
                <a:latin typeface="Calibri" charset="0"/>
                <a:ea typeface="Calibri" charset="0"/>
                <a:cs typeface="Calibri" charset="0"/>
              </a:endParaRPr>
            </a:p>
          </p:txBody>
        </p:sp>
        <p:sp>
          <p:nvSpPr>
            <p:cNvPr id="171" name="Elipse 170"/>
            <p:cNvSpPr/>
            <p:nvPr/>
          </p:nvSpPr>
          <p:spPr>
            <a:xfrm>
              <a:off x="1153328" y="4480442"/>
              <a:ext cx="1012320" cy="1012320"/>
            </a:xfrm>
            <a:prstGeom prst="ellipse">
              <a:avLst/>
            </a:prstGeom>
            <a:solidFill>
              <a:schemeClr val="accent6">
                <a:hueOff val="0"/>
                <a:satOff val="0"/>
                <a:lumOff val="0"/>
                <a:alphaOff val="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FFFFFF"/>
                </a:solidFill>
                <a:latin typeface="Arial"/>
              </a:endParaRPr>
            </a:p>
          </p:txBody>
        </p:sp>
        <p:sp>
          <p:nvSpPr>
            <p:cNvPr id="172" name="Retângulo 171"/>
            <p:cNvSpPr/>
            <p:nvPr/>
          </p:nvSpPr>
          <p:spPr>
            <a:xfrm>
              <a:off x="1365908" y="4724342"/>
              <a:ext cx="587160" cy="587160"/>
            </a:xfrm>
            <a:prstGeom prst="rect">
              <a:avLst/>
            </a:prstGeom>
            <a:blipFill rotWithShape="0">
              <a:blip r:embed="rId6">
                <a:extLst>
                  <a:ext uri="{96DAC541-7B7A-43D3-8B79-37D633B846F1}">
                    <asvg:svgBlip xmlns:asvg="http://schemas.microsoft.com/office/drawing/2016/SVG/main" xmlns:mc="http://schemas.openxmlformats.org/markup-compatibility/2006" xmlns:p15="http://schemas.microsoft.com/office/powerpoint/2012/main" xmlns:p14="http://schemas.microsoft.com/office/powerpoint/2010/main" xmlns="" r:embed="rId7"/>
                  </a:ext>
                </a:extLst>
              </a:blip>
              <a:srcRect/>
              <a:stretch/>
            </a:blipFill>
            <a:ln>
              <a:noFill/>
            </a:ln>
          </p:spPr>
          <p:style>
            <a:lnRef idx="2">
              <a:scrgbClr r="0" g="0" b="0"/>
            </a:lnRef>
            <a:fillRef idx="0">
              <a:scrgbClr r="0" g="0" b="0"/>
            </a:fillRef>
            <a:effectRef idx="0">
              <a:scrgbClr r="0" g="0" b="0"/>
            </a:effectRef>
            <a:fontRef idx="minor"/>
          </p:style>
          <p:txBody>
            <a:bodyPr lIns="90000" tIns="45000" rIns="90000" bIns="45000" anchor="t">
              <a:noAutofit/>
            </a:bodyPr>
            <a:lstStyle/>
            <a:p>
              <a:endParaRPr lang="pt-BR" sz="1800" b="0" strike="noStrike" spc="-1">
                <a:solidFill>
                  <a:srgbClr val="000000"/>
                </a:solidFill>
                <a:latin typeface="Arial"/>
              </a:endParaRPr>
            </a:p>
          </p:txBody>
        </p:sp>
        <p:sp>
          <p:nvSpPr>
            <p:cNvPr id="173" name="Retângulo 172"/>
            <p:cNvSpPr/>
            <p:nvPr/>
          </p:nvSpPr>
          <p:spPr>
            <a:xfrm>
              <a:off x="2351878" y="4312493"/>
              <a:ext cx="8867105" cy="1249518"/>
            </a:xfrm>
            <a:prstGeom prst="rect">
              <a:avLst/>
            </a:prstGeom>
            <a:noFill/>
            <a:ln w="0">
              <a:noFill/>
            </a:ln>
          </p:spPr>
          <p:style>
            <a:lnRef idx="0">
              <a:scrgbClr r="0" g="0" b="0"/>
            </a:lnRef>
            <a:fillRef idx="0">
              <a:scrgbClr r="0" g="0" b="0"/>
            </a:fillRef>
            <a:effectRef idx="0">
              <a:scrgbClr r="0" g="0" b="0"/>
            </a:effectRef>
            <a:fontRef idx="minor"/>
          </p:style>
          <p:txBody>
            <a:bodyPr lIns="0" tIns="0" rIns="0" bIns="0" numCol="1" spcCol="1440" anchor="ctr">
              <a:noAutofit/>
            </a:bodyPr>
            <a:lstStyle/>
            <a:p>
              <a:pPr algn="just">
                <a:lnSpc>
                  <a:spcPct val="115000"/>
                </a:lnSpc>
              </a:pPr>
              <a:r>
                <a:rPr lang="pt-BR" sz="1300" spc="-1" dirty="0">
                  <a:solidFill>
                    <a:srgbClr val="002060"/>
                  </a:solidFill>
                  <a:latin typeface="Arial"/>
                  <a:ea typeface="Microsoft YaHei"/>
                </a:rPr>
                <a:t> </a:t>
              </a:r>
              <a:r>
                <a:rPr lang="pt-BR" sz="1600" b="1" spc="-1" dirty="0" smtClean="0">
                  <a:solidFill>
                    <a:srgbClr val="002060"/>
                  </a:solidFill>
                  <a:latin typeface="Calibri" charset="0"/>
                  <a:ea typeface="Calibri" charset="0"/>
                  <a:cs typeface="Calibri" charset="0"/>
                </a:rPr>
                <a:t>Incentivar </a:t>
              </a:r>
              <a:r>
                <a:rPr lang="pt-BR" sz="1600" b="1" spc="-1" dirty="0">
                  <a:solidFill>
                    <a:srgbClr val="002060"/>
                  </a:solidFill>
                  <a:latin typeface="Calibri" charset="0"/>
                  <a:ea typeface="Calibri" charset="0"/>
                  <a:cs typeface="Calibri" charset="0"/>
                </a:rPr>
                <a:t>participação e melhorar infraestrutura</a:t>
              </a:r>
              <a:r>
                <a:rPr lang="pt-BR" sz="1600" b="1" spc="-1" dirty="0" smtClean="0">
                  <a:solidFill>
                    <a:srgbClr val="002060"/>
                  </a:solidFill>
                  <a:latin typeface="Calibri" charset="0"/>
                  <a:ea typeface="Calibri" charset="0"/>
                  <a:cs typeface="Calibri" charset="0"/>
                </a:rPr>
                <a:t>:</a:t>
              </a:r>
            </a:p>
            <a:p>
              <a:pPr marL="285750" indent="-285750" algn="just">
                <a:lnSpc>
                  <a:spcPct val="115000"/>
                </a:lnSpc>
                <a:buFont typeface="Arial" panose="020B0604020202020204" pitchFamily="34" charset="0"/>
                <a:buChar char="•"/>
              </a:pPr>
              <a:r>
                <a:rPr lang="pt-BR" sz="1600" spc="-1" dirty="0" smtClean="0">
                  <a:solidFill>
                    <a:srgbClr val="002060"/>
                  </a:solidFill>
                  <a:latin typeface="Calibri" charset="0"/>
                  <a:ea typeface="Calibri" charset="0"/>
                  <a:cs typeface="Calibri" charset="0"/>
                </a:rPr>
                <a:t>Aplicar </a:t>
              </a:r>
              <a:r>
                <a:rPr lang="pt-BR" sz="1600" spc="-1" dirty="0">
                  <a:solidFill>
                    <a:srgbClr val="002060"/>
                  </a:solidFill>
                  <a:latin typeface="Calibri" charset="0"/>
                  <a:ea typeface="Calibri" charset="0"/>
                  <a:cs typeface="Calibri" charset="0"/>
                </a:rPr>
                <a:t>gamificação nos questionários e atividades da autoavaliação, criando desafios e recompensas simbólicas. Além disso, melhorar a infraestrutura tecnológica, tornando os sistemas de coleta de dados mais </a:t>
              </a:r>
              <a:r>
                <a:rPr lang="pt-BR" sz="1600" spc="-1" dirty="0" smtClean="0">
                  <a:solidFill>
                    <a:srgbClr val="002060"/>
                  </a:solidFill>
                  <a:latin typeface="Calibri" charset="0"/>
                  <a:ea typeface="Calibri" charset="0"/>
                  <a:cs typeface="Calibri" charset="0"/>
                </a:rPr>
                <a:t>acessíveis e </a:t>
              </a:r>
              <a:r>
                <a:rPr lang="pt-BR" sz="1600" spc="-1" dirty="0">
                  <a:solidFill>
                    <a:srgbClr val="002060"/>
                  </a:solidFill>
                  <a:latin typeface="Calibri" charset="0"/>
                  <a:ea typeface="Calibri" charset="0"/>
                  <a:cs typeface="Calibri" charset="0"/>
                </a:rPr>
                <a:t>amigáveis, mesmo para usuários com limitações tecnológicas.</a:t>
              </a:r>
              <a:endParaRPr lang="pt-BR" sz="1600" b="0" strike="noStrike" spc="-1" dirty="0">
                <a:solidFill>
                  <a:srgbClr val="002060"/>
                </a:solidFill>
                <a:latin typeface="Calibri" charset="0"/>
                <a:ea typeface="Calibri" charset="0"/>
                <a:cs typeface="Calibri" charset="0"/>
              </a:endParaRPr>
            </a:p>
          </p:txBody>
        </p:sp>
      </p:grpSp>
      <p:sp>
        <p:nvSpPr>
          <p:cNvPr id="19" name="Rectangle 12">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flipH="1">
            <a:off x="-720" y="0"/>
            <a:ext cx="12191040" cy="1174320"/>
          </a:xfrm>
          <a:prstGeom prst="rect">
            <a:avLst/>
          </a:prstGeom>
          <a:gradFill rotWithShape="0">
            <a:gsLst>
              <a:gs pos="0">
                <a:srgbClr val="000000">
                  <a:alpha val="96000"/>
                </a:srgbClr>
              </a:gs>
              <a:gs pos="100000">
                <a:srgbClr val="2E75B6"/>
              </a:gs>
            </a:gsLst>
            <a:lin ang="2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20" name="Rectangle 14">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10800000" flipH="1">
            <a:off x="8129160" y="1080"/>
            <a:ext cx="4062240" cy="1173240"/>
          </a:xfrm>
          <a:prstGeom prst="rect">
            <a:avLst/>
          </a:prstGeom>
          <a:gradFill rotWithShape="0">
            <a:gsLst>
              <a:gs pos="19000">
                <a:srgbClr val="1F4E79">
                  <a:alpha val="68000"/>
                </a:srgbClr>
              </a:gs>
              <a:gs pos="100000">
                <a:srgbClr val="5B9BD5">
                  <a:alpha val="79000"/>
                </a:srgbClr>
              </a:gs>
            </a:gsLst>
            <a:lin ang="2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21" name="Rectangle 16">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a:off x="5509440" y="-5508360"/>
            <a:ext cx="1174320" cy="12191040"/>
          </a:xfrm>
          <a:prstGeom prst="rect">
            <a:avLst/>
          </a:prstGeom>
          <a:gradFill rotWithShape="0">
            <a:gsLst>
              <a:gs pos="23000">
                <a:srgbClr val="5B9BD5">
                  <a:alpha val="0"/>
                </a:srgbClr>
              </a:gs>
              <a:gs pos="99000">
                <a:srgbClr val="000000">
                  <a:alpha val="74000"/>
                </a:srgbClr>
              </a:gs>
            </a:gsLst>
            <a:lin ang="42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22" name="PlaceHolder 1"/>
          <p:cNvSpPr>
            <a:spLocks noGrp="1"/>
          </p:cNvSpPr>
          <p:nvPr>
            <p:ph type="title"/>
          </p:nvPr>
        </p:nvSpPr>
        <p:spPr>
          <a:xfrm>
            <a:off x="1347840" y="297720"/>
            <a:ext cx="9808920" cy="8766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pt-BR" sz="4000" b="1" strike="noStrike" spc="-1" dirty="0">
                <a:solidFill>
                  <a:srgbClr val="FFFFFF"/>
                </a:solidFill>
                <a:latin typeface="Calibri" charset="0"/>
                <a:ea typeface="Calibri" charset="0"/>
                <a:cs typeface="Calibri" charset="0"/>
              </a:rPr>
              <a:t>PLANO DE AÇÃO CPA/ENA</a:t>
            </a:r>
            <a:endParaRPr lang="pt-BR" sz="4000" b="1" strike="noStrike" spc="-1" dirty="0">
              <a:solidFill>
                <a:srgbClr val="000000"/>
              </a:solidFill>
              <a:latin typeface="Calibri" charset="0"/>
              <a:ea typeface="Calibri" charset="0"/>
              <a:cs typeface="Calibri" charset="0"/>
            </a:endParaRPr>
          </a:p>
        </p:txBody>
      </p:sp>
      <p:grpSp>
        <p:nvGrpSpPr>
          <p:cNvPr id="23" name="object 2"/>
          <p:cNvGrpSpPr/>
          <p:nvPr/>
        </p:nvGrpSpPr>
        <p:grpSpPr>
          <a:xfrm>
            <a:off x="0" y="5797611"/>
            <a:ext cx="12192000" cy="1075509"/>
            <a:chOff x="-6095" y="0"/>
            <a:chExt cx="12204700" cy="1489075"/>
          </a:xfrm>
        </p:grpSpPr>
        <p:pic>
          <p:nvPicPr>
            <p:cNvPr id="24" name="object 3"/>
            <p:cNvPicPr/>
            <p:nvPr/>
          </p:nvPicPr>
          <p:blipFill>
            <a:blip r:embed="rId8" cstate="print"/>
            <a:stretch>
              <a:fillRect/>
            </a:stretch>
          </p:blipFill>
          <p:spPr>
            <a:xfrm>
              <a:off x="2083308" y="0"/>
              <a:ext cx="7620000" cy="1476755"/>
            </a:xfrm>
            <a:prstGeom prst="rect">
              <a:avLst/>
            </a:prstGeom>
          </p:spPr>
        </p:pic>
        <p:sp>
          <p:nvSpPr>
            <p:cNvPr id="25"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26"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27"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28"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p15="http://schemas.microsoft.com/office/powerpoint/2012/main" xmlns="">
      <p:transition spd="slow">
        <p:split dir="ou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175" name="Group 50">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GrpSpPr/>
          <p:nvPr/>
        </p:nvGrpSpPr>
        <p:grpSpPr>
          <a:xfrm>
            <a:off x="0" y="0"/>
            <a:ext cx="7466400" cy="6856920"/>
            <a:chOff x="0" y="0"/>
            <a:chExt cx="7466400" cy="6856920"/>
          </a:xfrm>
        </p:grpSpPr>
        <p:sp>
          <p:nvSpPr>
            <p:cNvPr id="176" name="Rectangle 51">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0" y="0"/>
              <a:ext cx="7466400" cy="685692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tabLst>
                  <a:tab pos="0" algn="l"/>
                </a:tabLst>
              </a:pPr>
              <a:endParaRPr lang="en-US" sz="1800" b="0" strike="noStrike" spc="-1">
                <a:solidFill>
                  <a:srgbClr val="FFFFFF"/>
                </a:solidFill>
                <a:latin typeface="Calibri"/>
              </a:endParaRPr>
            </a:p>
          </p:txBody>
        </p:sp>
        <p:sp>
          <p:nvSpPr>
            <p:cNvPr id="177" name="Rectangle 52">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0" y="0"/>
              <a:ext cx="7466400" cy="685692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tabLst>
                  <a:tab pos="0" algn="l"/>
                </a:tabLst>
              </a:pPr>
              <a:endParaRPr lang="en-US" sz="1800" b="0" strike="noStrike" spc="-1">
                <a:solidFill>
                  <a:srgbClr val="FFFFFF"/>
                </a:solidFill>
                <a:latin typeface="Calibri"/>
              </a:endParaRPr>
            </a:p>
          </p:txBody>
        </p:sp>
      </p:grpSp>
      <p:sp>
        <p:nvSpPr>
          <p:cNvPr id="178" name="Freeform: Shape 54">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0" y="0"/>
            <a:ext cx="7368480" cy="6856920"/>
          </a:xfrm>
          <a:custGeom>
            <a:avLst/>
            <a:gdLst>
              <a:gd name="textAreaLeft" fmla="*/ 0 w 7368480"/>
              <a:gd name="textAreaRight" fmla="*/ 7369560 w 7368480"/>
              <a:gd name="textAreaTop" fmla="*/ 0 h 6856920"/>
              <a:gd name="textAreaBottom" fmla="*/ 6858000 h 6856920"/>
            </a:gdLst>
            <a:ahLst/>
            <a:cxnLst/>
            <a:rect l="textAreaLeft" t="textAreaTop" r="textAreaRight" b="textAreaBottom"/>
            <a:pathLst>
              <a:path w="7369701" h="6858000">
                <a:moveTo>
                  <a:pt x="369702" y="6712169"/>
                </a:moveTo>
                <a:lnTo>
                  <a:pt x="366575" y="6715556"/>
                </a:lnTo>
                <a:cubicBezTo>
                  <a:pt x="367954" y="6715031"/>
                  <a:pt x="369326" y="6714512"/>
                  <a:pt x="371637" y="6713954"/>
                </a:cubicBezTo>
                <a:lnTo>
                  <a:pt x="369702" y="6712169"/>
                </a:lnTo>
                <a:close/>
                <a:moveTo>
                  <a:pt x="1019354" y="6315006"/>
                </a:moveTo>
                <a:cubicBezTo>
                  <a:pt x="847231" y="6483030"/>
                  <a:pt x="636234" y="6599053"/>
                  <a:pt x="441046" y="6691153"/>
                </a:cubicBezTo>
                <a:cubicBezTo>
                  <a:pt x="668934" y="6613112"/>
                  <a:pt x="947819" y="6494377"/>
                  <a:pt x="1019354" y="6315006"/>
                </a:cubicBezTo>
                <a:close/>
                <a:moveTo>
                  <a:pt x="991680" y="6298413"/>
                </a:moveTo>
                <a:cubicBezTo>
                  <a:pt x="775775" y="6396465"/>
                  <a:pt x="575302" y="6507871"/>
                  <a:pt x="409060" y="6671470"/>
                </a:cubicBezTo>
                <a:cubicBezTo>
                  <a:pt x="603834" y="6580783"/>
                  <a:pt x="817655" y="6465584"/>
                  <a:pt x="991680" y="6298413"/>
                </a:cubicBezTo>
                <a:close/>
                <a:moveTo>
                  <a:pt x="103333" y="5699602"/>
                </a:moveTo>
                <a:cubicBezTo>
                  <a:pt x="133282" y="5726353"/>
                  <a:pt x="175725" y="5762843"/>
                  <a:pt x="233938" y="5809416"/>
                </a:cubicBezTo>
                <a:cubicBezTo>
                  <a:pt x="390802" y="5935412"/>
                  <a:pt x="652575" y="6145703"/>
                  <a:pt x="883580" y="6180710"/>
                </a:cubicBezTo>
                <a:cubicBezTo>
                  <a:pt x="736829" y="6133021"/>
                  <a:pt x="610173" y="6040280"/>
                  <a:pt x="487337" y="5950182"/>
                </a:cubicBezTo>
                <a:cubicBezTo>
                  <a:pt x="443670" y="5917932"/>
                  <a:pt x="398584" y="5885270"/>
                  <a:pt x="354051" y="5854912"/>
                </a:cubicBezTo>
                <a:cubicBezTo>
                  <a:pt x="302352" y="5819720"/>
                  <a:pt x="247963" y="5787429"/>
                  <a:pt x="195436" y="5755068"/>
                </a:cubicBezTo>
                <a:lnTo>
                  <a:pt x="103333" y="5699602"/>
                </a:lnTo>
                <a:close/>
                <a:moveTo>
                  <a:pt x="5539432" y="5642928"/>
                </a:moveTo>
                <a:cubicBezTo>
                  <a:pt x="5544304" y="5659969"/>
                  <a:pt x="5549664" y="5677449"/>
                  <a:pt x="5555462" y="5694454"/>
                </a:cubicBezTo>
                <a:cubicBezTo>
                  <a:pt x="5631122" y="5909386"/>
                  <a:pt x="5731219" y="6118228"/>
                  <a:pt x="5828270" y="6320663"/>
                </a:cubicBezTo>
                <a:cubicBezTo>
                  <a:pt x="5868407" y="6404290"/>
                  <a:pt x="5908582" y="6488842"/>
                  <a:pt x="5947416" y="6574846"/>
                </a:cubicBezTo>
                <a:cubicBezTo>
                  <a:pt x="5894674" y="6327329"/>
                  <a:pt x="5793018" y="5718484"/>
                  <a:pt x="5539432" y="5642928"/>
                </a:cubicBezTo>
                <a:close/>
                <a:moveTo>
                  <a:pt x="51253" y="5631825"/>
                </a:moveTo>
                <a:lnTo>
                  <a:pt x="211622" y="5728803"/>
                </a:lnTo>
                <a:cubicBezTo>
                  <a:pt x="264592" y="5760684"/>
                  <a:pt x="319013" y="5793908"/>
                  <a:pt x="371652" y="5829062"/>
                </a:cubicBezTo>
                <a:cubicBezTo>
                  <a:pt x="417589" y="5859824"/>
                  <a:pt x="462230" y="5892964"/>
                  <a:pt x="505903" y="5925221"/>
                </a:cubicBezTo>
                <a:cubicBezTo>
                  <a:pt x="628246" y="6014875"/>
                  <a:pt x="754907" y="6107611"/>
                  <a:pt x="899240" y="6153068"/>
                </a:cubicBezTo>
                <a:cubicBezTo>
                  <a:pt x="928476" y="6162153"/>
                  <a:pt x="958088" y="6168887"/>
                  <a:pt x="988114" y="6174204"/>
                </a:cubicBezTo>
                <a:cubicBezTo>
                  <a:pt x="943280" y="6136411"/>
                  <a:pt x="896194" y="6100100"/>
                  <a:pt x="845971" y="6067177"/>
                </a:cubicBezTo>
                <a:cubicBezTo>
                  <a:pt x="720131" y="5983257"/>
                  <a:pt x="580034" y="5915740"/>
                  <a:pt x="448057" y="5841376"/>
                </a:cubicBezTo>
                <a:cubicBezTo>
                  <a:pt x="341781" y="5780886"/>
                  <a:pt x="90319" y="5630263"/>
                  <a:pt x="51253" y="5631825"/>
                </a:cubicBezTo>
                <a:close/>
                <a:moveTo>
                  <a:pt x="2606687" y="5630718"/>
                </a:moveTo>
                <a:cubicBezTo>
                  <a:pt x="2484040" y="5952782"/>
                  <a:pt x="2550772" y="6305470"/>
                  <a:pt x="2645658" y="6640259"/>
                </a:cubicBezTo>
                <a:cubicBezTo>
                  <a:pt x="2605413" y="6320984"/>
                  <a:pt x="2566733" y="5970903"/>
                  <a:pt x="2606687" y="5630718"/>
                </a:cubicBezTo>
                <a:close/>
                <a:moveTo>
                  <a:pt x="3642057" y="5573487"/>
                </a:moveTo>
                <a:cubicBezTo>
                  <a:pt x="3639338" y="5575453"/>
                  <a:pt x="3635693" y="5577466"/>
                  <a:pt x="3632981" y="5579437"/>
                </a:cubicBezTo>
                <a:cubicBezTo>
                  <a:pt x="3509182" y="5674738"/>
                  <a:pt x="3441993" y="5811556"/>
                  <a:pt x="3382436" y="5952726"/>
                </a:cubicBezTo>
                <a:cubicBezTo>
                  <a:pt x="3286719" y="6179641"/>
                  <a:pt x="3231101" y="6419386"/>
                  <a:pt x="3191929" y="6662669"/>
                </a:cubicBezTo>
                <a:cubicBezTo>
                  <a:pt x="3237125" y="6465250"/>
                  <a:pt x="3296425" y="6271000"/>
                  <a:pt x="3369898" y="6081771"/>
                </a:cubicBezTo>
                <a:cubicBezTo>
                  <a:pt x="3454377" y="5865084"/>
                  <a:pt x="3540614" y="5703753"/>
                  <a:pt x="3642057" y="5573487"/>
                </a:cubicBezTo>
                <a:close/>
                <a:moveTo>
                  <a:pt x="2650666" y="5530686"/>
                </a:moveTo>
                <a:cubicBezTo>
                  <a:pt x="2650695" y="5531619"/>
                  <a:pt x="2650695" y="5531619"/>
                  <a:pt x="2650249" y="5532101"/>
                </a:cubicBezTo>
                <a:cubicBezTo>
                  <a:pt x="2594633" y="5864991"/>
                  <a:pt x="2624834" y="6212617"/>
                  <a:pt x="2663808" y="6535215"/>
                </a:cubicBezTo>
                <a:cubicBezTo>
                  <a:pt x="2664345" y="6401062"/>
                  <a:pt x="2664881" y="6266909"/>
                  <a:pt x="2665418" y="6132756"/>
                </a:cubicBezTo>
                <a:cubicBezTo>
                  <a:pt x="2666315" y="5945493"/>
                  <a:pt x="2661038" y="5743579"/>
                  <a:pt x="2650666" y="5530686"/>
                </a:cubicBezTo>
                <a:close/>
                <a:moveTo>
                  <a:pt x="2680277" y="5479204"/>
                </a:moveTo>
                <a:cubicBezTo>
                  <a:pt x="2679826" y="5479692"/>
                  <a:pt x="2679381" y="5480173"/>
                  <a:pt x="2678972" y="5481582"/>
                </a:cubicBezTo>
                <a:cubicBezTo>
                  <a:pt x="2691463" y="5712555"/>
                  <a:pt x="2697451" y="5932139"/>
                  <a:pt x="2696666" y="6133836"/>
                </a:cubicBezTo>
                <a:lnTo>
                  <a:pt x="2695769" y="6390955"/>
                </a:lnTo>
                <a:cubicBezTo>
                  <a:pt x="2712509" y="6297144"/>
                  <a:pt x="2727840" y="6202916"/>
                  <a:pt x="2739893" y="6108357"/>
                </a:cubicBezTo>
                <a:cubicBezTo>
                  <a:pt x="2767348" y="5886500"/>
                  <a:pt x="2737035" y="5687445"/>
                  <a:pt x="2680277" y="5479204"/>
                </a:cubicBezTo>
                <a:close/>
                <a:moveTo>
                  <a:pt x="1132195" y="5467980"/>
                </a:moveTo>
                <a:cubicBezTo>
                  <a:pt x="1313054" y="5495211"/>
                  <a:pt x="1494925" y="5512628"/>
                  <a:pt x="1679056" y="5516907"/>
                </a:cubicBezTo>
                <a:cubicBezTo>
                  <a:pt x="1838007" y="5520331"/>
                  <a:pt x="1983050" y="5490313"/>
                  <a:pt x="2128648" y="5474249"/>
                </a:cubicBezTo>
                <a:cubicBezTo>
                  <a:pt x="2028248" y="5467548"/>
                  <a:pt x="1925543" y="5473055"/>
                  <a:pt x="1825619" y="5478447"/>
                </a:cubicBezTo>
                <a:lnTo>
                  <a:pt x="1737798" y="5483353"/>
                </a:lnTo>
                <a:cubicBezTo>
                  <a:pt x="1536509" y="5492800"/>
                  <a:pt x="1332771" y="5487439"/>
                  <a:pt x="1132195" y="5467980"/>
                </a:cubicBezTo>
                <a:close/>
                <a:moveTo>
                  <a:pt x="1456157" y="5371404"/>
                </a:moveTo>
                <a:cubicBezTo>
                  <a:pt x="1385125" y="5373535"/>
                  <a:pt x="1314200" y="5378444"/>
                  <a:pt x="1244432" y="5385601"/>
                </a:cubicBezTo>
                <a:cubicBezTo>
                  <a:pt x="1151404" y="5395142"/>
                  <a:pt x="1060429" y="5408677"/>
                  <a:pt x="973990" y="5424940"/>
                </a:cubicBezTo>
                <a:cubicBezTo>
                  <a:pt x="1017323" y="5425535"/>
                  <a:pt x="1061253" y="5429367"/>
                  <a:pt x="1103809" y="5433720"/>
                </a:cubicBezTo>
                <a:lnTo>
                  <a:pt x="1123454" y="5435727"/>
                </a:lnTo>
                <a:cubicBezTo>
                  <a:pt x="1326373" y="5455563"/>
                  <a:pt x="1533386" y="5461253"/>
                  <a:pt x="1737017" y="5452183"/>
                </a:cubicBezTo>
                <a:lnTo>
                  <a:pt x="1824397" y="5447757"/>
                </a:lnTo>
                <a:cubicBezTo>
                  <a:pt x="1905266" y="5443590"/>
                  <a:pt x="1987993" y="5439352"/>
                  <a:pt x="2070059" y="5441660"/>
                </a:cubicBezTo>
                <a:cubicBezTo>
                  <a:pt x="1883310" y="5383634"/>
                  <a:pt x="1669251" y="5365013"/>
                  <a:pt x="1456157" y="5371404"/>
                </a:cubicBezTo>
                <a:close/>
                <a:moveTo>
                  <a:pt x="4988186" y="5216467"/>
                </a:moveTo>
                <a:cubicBezTo>
                  <a:pt x="4914642" y="5275764"/>
                  <a:pt x="4843105" y="5338703"/>
                  <a:pt x="4777334" y="5406072"/>
                </a:cubicBezTo>
                <a:cubicBezTo>
                  <a:pt x="4757662" y="5426414"/>
                  <a:pt x="4737537" y="5447249"/>
                  <a:pt x="4718341" y="5468043"/>
                </a:cubicBezTo>
                <a:cubicBezTo>
                  <a:pt x="4681696" y="5506771"/>
                  <a:pt x="4644162" y="5546455"/>
                  <a:pt x="4604655" y="5583434"/>
                </a:cubicBezTo>
                <a:cubicBezTo>
                  <a:pt x="4591636" y="5595592"/>
                  <a:pt x="4578581" y="5606832"/>
                  <a:pt x="4565074" y="5618550"/>
                </a:cubicBezTo>
                <a:cubicBezTo>
                  <a:pt x="4712605" y="5511121"/>
                  <a:pt x="4908425" y="5376611"/>
                  <a:pt x="4988186" y="5216467"/>
                </a:cubicBezTo>
                <a:close/>
                <a:moveTo>
                  <a:pt x="4978032" y="5183809"/>
                </a:moveTo>
                <a:cubicBezTo>
                  <a:pt x="4748175" y="5235846"/>
                  <a:pt x="4611576" y="5430393"/>
                  <a:pt x="4463413" y="5615162"/>
                </a:cubicBezTo>
                <a:cubicBezTo>
                  <a:pt x="4428815" y="5658459"/>
                  <a:pt x="4393697" y="5700384"/>
                  <a:pt x="4358134" y="5742791"/>
                </a:cubicBezTo>
                <a:lnTo>
                  <a:pt x="4376219" y="5729027"/>
                </a:lnTo>
                <a:cubicBezTo>
                  <a:pt x="4445817" y="5675939"/>
                  <a:pt x="4517680" y="5621374"/>
                  <a:pt x="4582340" y="5561037"/>
                </a:cubicBezTo>
                <a:cubicBezTo>
                  <a:pt x="4621394" y="5524545"/>
                  <a:pt x="4658482" y="5485345"/>
                  <a:pt x="4694684" y="5447098"/>
                </a:cubicBezTo>
                <a:cubicBezTo>
                  <a:pt x="4714806" y="5426264"/>
                  <a:pt x="4733997" y="5405475"/>
                  <a:pt x="4754123" y="5384643"/>
                </a:cubicBezTo>
                <a:cubicBezTo>
                  <a:pt x="4823909" y="5312925"/>
                  <a:pt x="4899949" y="5246074"/>
                  <a:pt x="4978032" y="5183809"/>
                </a:cubicBezTo>
                <a:close/>
                <a:moveTo>
                  <a:pt x="1903353" y="5044827"/>
                </a:moveTo>
                <a:cubicBezTo>
                  <a:pt x="1900901" y="5049058"/>
                  <a:pt x="1913196" y="5065331"/>
                  <a:pt x="1936931" y="5093954"/>
                </a:cubicBezTo>
                <a:cubicBezTo>
                  <a:pt x="2021149" y="5196773"/>
                  <a:pt x="2108079" y="5297623"/>
                  <a:pt x="2195868" y="5396574"/>
                </a:cubicBezTo>
                <a:cubicBezTo>
                  <a:pt x="2196092" y="5309013"/>
                  <a:pt x="2155695" y="5230515"/>
                  <a:pt x="2088852" y="5166123"/>
                </a:cubicBezTo>
                <a:cubicBezTo>
                  <a:pt x="2054441" y="5132572"/>
                  <a:pt x="2001584" y="5091839"/>
                  <a:pt x="1958241" y="5067955"/>
                </a:cubicBezTo>
                <a:cubicBezTo>
                  <a:pt x="1922998" y="5048408"/>
                  <a:pt x="1905803" y="5040595"/>
                  <a:pt x="1903353" y="5044827"/>
                </a:cubicBezTo>
                <a:close/>
                <a:moveTo>
                  <a:pt x="1979378" y="4769504"/>
                </a:moveTo>
                <a:cubicBezTo>
                  <a:pt x="2251008" y="4946802"/>
                  <a:pt x="2557265" y="5046794"/>
                  <a:pt x="2882120" y="5064547"/>
                </a:cubicBezTo>
                <a:cubicBezTo>
                  <a:pt x="2852884" y="5055476"/>
                  <a:pt x="2822307" y="5047842"/>
                  <a:pt x="2793103" y="5039699"/>
                </a:cubicBezTo>
                <a:lnTo>
                  <a:pt x="2770041" y="5033634"/>
                </a:lnTo>
                <a:cubicBezTo>
                  <a:pt x="2500352" y="4962917"/>
                  <a:pt x="2236095" y="4864963"/>
                  <a:pt x="1979378" y="4769504"/>
                </a:cubicBezTo>
                <a:close/>
                <a:moveTo>
                  <a:pt x="1927410" y="4716164"/>
                </a:moveTo>
                <a:cubicBezTo>
                  <a:pt x="1938311" y="4720848"/>
                  <a:pt x="1949172" y="4724604"/>
                  <a:pt x="1959587" y="4728849"/>
                </a:cubicBezTo>
                <a:cubicBezTo>
                  <a:pt x="2224818" y="4827692"/>
                  <a:pt x="2499050" y="4930367"/>
                  <a:pt x="2777707" y="5003991"/>
                </a:cubicBezTo>
                <a:lnTo>
                  <a:pt x="2800768" y="5010056"/>
                </a:lnTo>
                <a:lnTo>
                  <a:pt x="2879408" y="5031590"/>
                </a:lnTo>
                <a:cubicBezTo>
                  <a:pt x="2873718" y="5029024"/>
                  <a:pt x="2868475" y="5025973"/>
                  <a:pt x="2862295" y="5022958"/>
                </a:cubicBezTo>
                <a:cubicBezTo>
                  <a:pt x="2846112" y="5014292"/>
                  <a:pt x="2829972" y="5006555"/>
                  <a:pt x="2813343" y="4998369"/>
                </a:cubicBezTo>
                <a:cubicBezTo>
                  <a:pt x="2759214" y="4972589"/>
                  <a:pt x="2702010" y="4951123"/>
                  <a:pt x="2646245" y="4930999"/>
                </a:cubicBezTo>
                <a:cubicBezTo>
                  <a:pt x="2437298" y="4853662"/>
                  <a:pt x="2221285" y="4774272"/>
                  <a:pt x="1999243" y="4730524"/>
                </a:cubicBezTo>
                <a:lnTo>
                  <a:pt x="1979527" y="4726651"/>
                </a:lnTo>
                <a:lnTo>
                  <a:pt x="1927410" y="4716164"/>
                </a:lnTo>
                <a:close/>
                <a:moveTo>
                  <a:pt x="1997014" y="4698007"/>
                </a:moveTo>
                <a:lnTo>
                  <a:pt x="2005458" y="4699540"/>
                </a:lnTo>
                <a:cubicBezTo>
                  <a:pt x="2229844" y="4743659"/>
                  <a:pt x="2447268" y="4823456"/>
                  <a:pt x="2657186" y="4901687"/>
                </a:cubicBezTo>
                <a:cubicBezTo>
                  <a:pt x="2713431" y="4922259"/>
                  <a:pt x="2771565" y="4943688"/>
                  <a:pt x="2826662" y="4970362"/>
                </a:cubicBezTo>
                <a:cubicBezTo>
                  <a:pt x="2843286" y="4978544"/>
                  <a:pt x="2859914" y="4986729"/>
                  <a:pt x="2876100" y="4995397"/>
                </a:cubicBezTo>
                <a:cubicBezTo>
                  <a:pt x="2929811" y="5022592"/>
                  <a:pt x="2984941" y="5050189"/>
                  <a:pt x="3042600" y="5059532"/>
                </a:cubicBezTo>
                <a:cubicBezTo>
                  <a:pt x="2779645" y="4772909"/>
                  <a:pt x="2376891" y="4705645"/>
                  <a:pt x="1997014" y="4698007"/>
                </a:cubicBezTo>
                <a:close/>
                <a:moveTo>
                  <a:pt x="2305292" y="4219492"/>
                </a:moveTo>
                <a:cubicBezTo>
                  <a:pt x="2631112" y="4377847"/>
                  <a:pt x="3011879" y="4535878"/>
                  <a:pt x="3360922" y="4529373"/>
                </a:cubicBezTo>
                <a:cubicBezTo>
                  <a:pt x="3408391" y="4528405"/>
                  <a:pt x="3451278" y="4517839"/>
                  <a:pt x="3492420" y="4510145"/>
                </a:cubicBezTo>
                <a:cubicBezTo>
                  <a:pt x="3448862" y="4503966"/>
                  <a:pt x="3405674" y="4495449"/>
                  <a:pt x="3364086" y="4480340"/>
                </a:cubicBezTo>
                <a:cubicBezTo>
                  <a:pt x="3314946" y="4462747"/>
                  <a:pt x="3269673" y="4437082"/>
                  <a:pt x="3225818" y="4411822"/>
                </a:cubicBezTo>
                <a:cubicBezTo>
                  <a:pt x="3194830" y="4393966"/>
                  <a:pt x="3162431" y="4375699"/>
                  <a:pt x="3129696" y="4360704"/>
                </a:cubicBezTo>
                <a:cubicBezTo>
                  <a:pt x="3030558" y="4315774"/>
                  <a:pt x="2920899" y="4298731"/>
                  <a:pt x="2814545" y="4282955"/>
                </a:cubicBezTo>
                <a:cubicBezTo>
                  <a:pt x="2648192" y="4257474"/>
                  <a:pt x="2475773" y="4231762"/>
                  <a:pt x="2305292" y="4219492"/>
                </a:cubicBezTo>
                <a:close/>
                <a:moveTo>
                  <a:pt x="2626982" y="4206450"/>
                </a:moveTo>
                <a:cubicBezTo>
                  <a:pt x="2581807" y="4205467"/>
                  <a:pt x="2536327" y="4205706"/>
                  <a:pt x="2490617" y="4206951"/>
                </a:cubicBezTo>
                <a:cubicBezTo>
                  <a:pt x="2601507" y="4219748"/>
                  <a:pt x="2711611" y="4236309"/>
                  <a:pt x="2819869" y="4252936"/>
                </a:cubicBezTo>
                <a:cubicBezTo>
                  <a:pt x="2928115" y="4269564"/>
                  <a:pt x="3040565" y="4286495"/>
                  <a:pt x="3143018" y="4332698"/>
                </a:cubicBezTo>
                <a:cubicBezTo>
                  <a:pt x="3177162" y="4348099"/>
                  <a:pt x="3210046" y="4366808"/>
                  <a:pt x="3241520" y="4385112"/>
                </a:cubicBezTo>
                <a:cubicBezTo>
                  <a:pt x="3284409" y="4409477"/>
                  <a:pt x="3328265" y="4434739"/>
                  <a:pt x="3374575" y="4451517"/>
                </a:cubicBezTo>
                <a:cubicBezTo>
                  <a:pt x="3416609" y="4466134"/>
                  <a:pt x="3460730" y="4474620"/>
                  <a:pt x="3505221" y="4480757"/>
                </a:cubicBezTo>
                <a:cubicBezTo>
                  <a:pt x="3244537" y="4280088"/>
                  <a:pt x="2943211" y="4213332"/>
                  <a:pt x="2626982" y="4206450"/>
                </a:cubicBezTo>
                <a:close/>
                <a:moveTo>
                  <a:pt x="1310106" y="3943217"/>
                </a:moveTo>
                <a:cubicBezTo>
                  <a:pt x="1129544" y="4063332"/>
                  <a:pt x="976804" y="4212308"/>
                  <a:pt x="854994" y="4399136"/>
                </a:cubicBezTo>
                <a:cubicBezTo>
                  <a:pt x="813550" y="4462067"/>
                  <a:pt x="777442" y="4528637"/>
                  <a:pt x="742462" y="4594648"/>
                </a:cubicBezTo>
                <a:cubicBezTo>
                  <a:pt x="769633" y="4559245"/>
                  <a:pt x="795392" y="4522436"/>
                  <a:pt x="820602" y="4485915"/>
                </a:cubicBezTo>
                <a:cubicBezTo>
                  <a:pt x="839644" y="4458097"/>
                  <a:pt x="858127" y="4430568"/>
                  <a:pt x="878295" y="4403594"/>
                </a:cubicBezTo>
                <a:cubicBezTo>
                  <a:pt x="984168" y="4259170"/>
                  <a:pt x="1114491" y="4132679"/>
                  <a:pt x="1240607" y="4010401"/>
                </a:cubicBezTo>
                <a:lnTo>
                  <a:pt x="1310106" y="3943217"/>
                </a:lnTo>
                <a:close/>
                <a:moveTo>
                  <a:pt x="1423113" y="3874565"/>
                </a:moveTo>
                <a:lnTo>
                  <a:pt x="1260565" y="4031982"/>
                </a:lnTo>
                <a:cubicBezTo>
                  <a:pt x="1135292" y="4153135"/>
                  <a:pt x="1006090" y="4279065"/>
                  <a:pt x="901900" y="4421236"/>
                </a:cubicBezTo>
                <a:cubicBezTo>
                  <a:pt x="882292" y="4447928"/>
                  <a:pt x="863806" y="4475465"/>
                  <a:pt x="845044" y="4502436"/>
                </a:cubicBezTo>
                <a:cubicBezTo>
                  <a:pt x="797719" y="4571828"/>
                  <a:pt x="747866" y="4643196"/>
                  <a:pt x="685926" y="4703069"/>
                </a:cubicBezTo>
                <a:cubicBezTo>
                  <a:pt x="685087" y="4704192"/>
                  <a:pt x="684806" y="4705038"/>
                  <a:pt x="684248" y="4706721"/>
                </a:cubicBezTo>
                <a:cubicBezTo>
                  <a:pt x="955830" y="4450343"/>
                  <a:pt x="1215323" y="4185291"/>
                  <a:pt x="1423113" y="3874565"/>
                </a:cubicBezTo>
                <a:close/>
                <a:moveTo>
                  <a:pt x="3316479" y="3872136"/>
                </a:moveTo>
                <a:lnTo>
                  <a:pt x="3546806" y="4356139"/>
                </a:lnTo>
                <a:cubicBezTo>
                  <a:pt x="3510992" y="4217388"/>
                  <a:pt x="3440535" y="4086075"/>
                  <a:pt x="3364433" y="3953121"/>
                </a:cubicBezTo>
                <a:lnTo>
                  <a:pt x="3316479" y="3872136"/>
                </a:lnTo>
                <a:close/>
                <a:moveTo>
                  <a:pt x="3291335" y="3767420"/>
                </a:moveTo>
                <a:cubicBezTo>
                  <a:pt x="3324815" y="3824296"/>
                  <a:pt x="3358740" y="3880691"/>
                  <a:pt x="3390805" y="3937163"/>
                </a:cubicBezTo>
                <a:cubicBezTo>
                  <a:pt x="3469925" y="4075583"/>
                  <a:pt x="3543427" y="4213298"/>
                  <a:pt x="3579062" y="4359040"/>
                </a:cubicBezTo>
                <a:cubicBezTo>
                  <a:pt x="3585500" y="4228842"/>
                  <a:pt x="3547302" y="4112076"/>
                  <a:pt x="3467355" y="3988130"/>
                </a:cubicBezTo>
                <a:cubicBezTo>
                  <a:pt x="3420192" y="3915029"/>
                  <a:pt x="3371016" y="3849934"/>
                  <a:pt x="3310753" y="3787140"/>
                </a:cubicBezTo>
                <a:cubicBezTo>
                  <a:pt x="3303466" y="3779509"/>
                  <a:pt x="3297626" y="3773227"/>
                  <a:pt x="3291335" y="3767420"/>
                </a:cubicBezTo>
                <a:close/>
                <a:moveTo>
                  <a:pt x="1635889" y="3709494"/>
                </a:moveTo>
                <a:lnTo>
                  <a:pt x="1634800" y="3731111"/>
                </a:lnTo>
                <a:cubicBezTo>
                  <a:pt x="1634800" y="3731111"/>
                  <a:pt x="1635342" y="3716795"/>
                  <a:pt x="1635889" y="3709494"/>
                </a:cubicBezTo>
                <a:close/>
                <a:moveTo>
                  <a:pt x="1510397" y="3684705"/>
                </a:moveTo>
                <a:cubicBezTo>
                  <a:pt x="1390337" y="3729510"/>
                  <a:pt x="1267181" y="3766747"/>
                  <a:pt x="1146550" y="3802012"/>
                </a:cubicBezTo>
                <a:cubicBezTo>
                  <a:pt x="997862" y="3845736"/>
                  <a:pt x="843568" y="3890871"/>
                  <a:pt x="698834" y="3952272"/>
                </a:cubicBezTo>
                <a:cubicBezTo>
                  <a:pt x="460140" y="4053106"/>
                  <a:pt x="242842" y="4196577"/>
                  <a:pt x="34256" y="4347603"/>
                </a:cubicBezTo>
                <a:cubicBezTo>
                  <a:pt x="196048" y="4248849"/>
                  <a:pt x="358125" y="4150653"/>
                  <a:pt x="527241" y="4065078"/>
                </a:cubicBezTo>
                <a:cubicBezTo>
                  <a:pt x="838255" y="3908281"/>
                  <a:pt x="1212318" y="3863093"/>
                  <a:pt x="1510397" y="3684705"/>
                </a:cubicBezTo>
                <a:close/>
                <a:moveTo>
                  <a:pt x="1313114" y="3655216"/>
                </a:moveTo>
                <a:cubicBezTo>
                  <a:pt x="1247578" y="3654578"/>
                  <a:pt x="1180153" y="3656293"/>
                  <a:pt x="1109304" y="3669030"/>
                </a:cubicBezTo>
                <a:cubicBezTo>
                  <a:pt x="689821" y="3744031"/>
                  <a:pt x="334655" y="4032530"/>
                  <a:pt x="8129" y="4330519"/>
                </a:cubicBezTo>
                <a:cubicBezTo>
                  <a:pt x="220923" y="4176682"/>
                  <a:pt x="442983" y="4028720"/>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lose/>
                <a:moveTo>
                  <a:pt x="3655073" y="3650884"/>
                </a:moveTo>
                <a:cubicBezTo>
                  <a:pt x="3768399" y="3765347"/>
                  <a:pt x="3873410" y="3884450"/>
                  <a:pt x="3989938" y="3991685"/>
                </a:cubicBezTo>
                <a:cubicBezTo>
                  <a:pt x="4106468" y="4098916"/>
                  <a:pt x="4234512" y="4194281"/>
                  <a:pt x="4393907" y="4261258"/>
                </a:cubicBezTo>
                <a:cubicBezTo>
                  <a:pt x="4484865" y="4299540"/>
                  <a:pt x="4571866" y="4332385"/>
                  <a:pt x="4648051" y="4374051"/>
                </a:cubicBezTo>
                <a:cubicBezTo>
                  <a:pt x="4566919" y="4301848"/>
                  <a:pt x="4474187" y="4242216"/>
                  <a:pt x="4383389" y="4184369"/>
                </a:cubicBez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lose/>
                <a:moveTo>
                  <a:pt x="3670252" y="3622798"/>
                </a:move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97546" y="4220788"/>
                  <a:pt x="4597907" y="4284772"/>
                  <a:pt x="4684469" y="4364680"/>
                </a:cubicBezTo>
                <a:lnTo>
                  <a:pt x="4690271" y="4370034"/>
                </a:lnTo>
                <a:cubicBezTo>
                  <a:pt x="4617960" y="4134006"/>
                  <a:pt x="4326618" y="3976128"/>
                  <a:pt x="4136093" y="3858466"/>
                </a:cubicBezTo>
                <a:cubicBezTo>
                  <a:pt x="3985171" y="3764831"/>
                  <a:pt x="3831168" y="3687155"/>
                  <a:pt x="3670252" y="3622798"/>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4441737" y="3399734"/>
                </a:move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99925" y="4149276"/>
                  <a:pt x="5291490" y="4229096"/>
                  <a:pt x="5388878" y="4300185"/>
                </a:cubicBezTo>
                <a:cubicBezTo>
                  <a:pt x="5401114" y="4303421"/>
                  <a:pt x="5413353" y="4306662"/>
                  <a:pt x="5425556" y="4308967"/>
                </a:cubicBezTo>
                <a:cubicBezTo>
                  <a:pt x="5290970" y="4122931"/>
                  <a:pt x="5119226" y="3974244"/>
                  <a:pt x="4943646" y="3822916"/>
                </a:cubicBezTo>
                <a:cubicBezTo>
                  <a:pt x="4828850" y="3724110"/>
                  <a:pt x="4714058" y="3625311"/>
                  <a:pt x="4594837" y="3532274"/>
                </a:cubicBezTo>
                <a:cubicBezTo>
                  <a:pt x="4562450" y="3507077"/>
                  <a:pt x="4474786" y="3410282"/>
                  <a:pt x="4441737" y="3399734"/>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lnTo>
                  <a:pt x="5425834" y="3162785"/>
                </a:lnTo>
                <a:close/>
                <a:moveTo>
                  <a:pt x="1318687" y="3113840"/>
                </a:moveTo>
                <a:cubicBezTo>
                  <a:pt x="1233126" y="3142037"/>
                  <a:pt x="1148133" y="3174161"/>
                  <a:pt x="1066793" y="3212171"/>
                </a:cubicBezTo>
                <a:lnTo>
                  <a:pt x="993319" y="3247648"/>
                </a:ln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1238695" y="3076820"/>
                </a:moveTo>
                <a:cubicBezTo>
                  <a:pt x="1051055" y="3082190"/>
                  <a:pt x="886407" y="3192548"/>
                  <a:pt x="716371" y="3293249"/>
                </a:cubicBezTo>
                <a:cubicBezTo>
                  <a:pt x="670943" y="3320259"/>
                  <a:pt x="625512" y="3345868"/>
                  <a:pt x="579522" y="3371759"/>
                </a:cubicBezTo>
                <a:lnTo>
                  <a:pt x="600288" y="3365555"/>
                </a:lnTo>
                <a:cubicBezTo>
                  <a:pt x="680240" y="3341573"/>
                  <a:pt x="762713" y="3317034"/>
                  <a:pt x="840692" y="3284921"/>
                </a:cubicBezTo>
                <a:cubicBezTo>
                  <a:pt x="887813" y="3265484"/>
                  <a:pt x="934087" y="3242968"/>
                  <a:pt x="979248" y="3221003"/>
                </a:cubicBezTo>
                <a:lnTo>
                  <a:pt x="1053282" y="3185247"/>
                </a:ln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608772" y="3451680"/>
                  <a:pt x="5674122" y="3909676"/>
                  <a:pt x="5519779" y="4359223"/>
                </a:cubicBezTo>
                <a:cubicBezTo>
                  <a:pt x="5520262" y="4359669"/>
                  <a:pt x="5520293" y="4360602"/>
                  <a:pt x="5520293" y="4360602"/>
                </a:cubicBezTo>
                <a:cubicBezTo>
                  <a:pt x="5627244" y="4437825"/>
                  <a:pt x="5699666" y="4548575"/>
                  <a:pt x="5767221" y="4665564"/>
                </a:cubicBezTo>
                <a:cubicBezTo>
                  <a:pt x="6275281" y="4699277"/>
                  <a:pt x="6739386" y="4778523"/>
                  <a:pt x="6937169" y="4815941"/>
                </a:cubicBezTo>
                <a:cubicBezTo>
                  <a:pt x="7134952" y="4853359"/>
                  <a:pt x="7020263" y="4903218"/>
                  <a:pt x="6953922" y="4890068"/>
                </a:cubicBezTo>
                <a:cubicBezTo>
                  <a:pt x="6799988" y="4859556"/>
                  <a:pt x="6485790" y="4815676"/>
                  <a:pt x="6071359" y="4770770"/>
                </a:cubicBezTo>
                <a:lnTo>
                  <a:pt x="6038839" y="4764474"/>
                </a:lnTo>
                <a:cubicBezTo>
                  <a:pt x="6038795" y="4764265"/>
                  <a:pt x="6038750" y="4764056"/>
                  <a:pt x="6038706" y="4763847"/>
                </a:cubicBezTo>
                <a:lnTo>
                  <a:pt x="6037784" y="4764270"/>
                </a:lnTo>
                <a:lnTo>
                  <a:pt x="6038839" y="4764474"/>
                </a:lnTo>
                <a:lnTo>
                  <a:pt x="6040338" y="4771418"/>
                </a:lnTo>
                <a:cubicBezTo>
                  <a:pt x="6039088" y="4781803"/>
                  <a:pt x="6034314" y="4794510"/>
                  <a:pt x="6024488" y="4809903"/>
                </a:cubicBezTo>
                <a:cubicBezTo>
                  <a:pt x="5910095" y="5058984"/>
                  <a:pt x="5773348" y="5296385"/>
                  <a:pt x="5599771" y="5509652"/>
                </a:cubicBezTo>
                <a:cubicBezTo>
                  <a:pt x="5583815" y="5529842"/>
                  <a:pt x="5566811" y="5547293"/>
                  <a:pt x="5548843" y="5563845"/>
                </a:cubicBezTo>
                <a:cubicBezTo>
                  <a:pt x="5773782" y="5645205"/>
                  <a:pt x="5890323" y="6067151"/>
                  <a:pt x="5940952" y="6250028"/>
                </a:cubicBezTo>
                <a:cubicBezTo>
                  <a:pt x="5979301" y="6387982"/>
                  <a:pt x="6009900" y="6527294"/>
                  <a:pt x="6043441" y="6665847"/>
                </a:cubicBezTo>
                <a:lnTo>
                  <a:pt x="6093432" y="6858000"/>
                </a:lnTo>
                <a:lnTo>
                  <a:pt x="6034344" y="6858000"/>
                </a:lnTo>
                <a:lnTo>
                  <a:pt x="6026679" y="6836959"/>
                </a:lnTo>
                <a:cubicBezTo>
                  <a:pt x="5958957" y="6665497"/>
                  <a:pt x="5878558" y="6498078"/>
                  <a:pt x="5800441" y="6335286"/>
                </a:cubicBezTo>
                <a:cubicBezTo>
                  <a:pt x="5703359" y="6131918"/>
                  <a:pt x="5602295" y="5922187"/>
                  <a:pt x="5526562" y="5705388"/>
                </a:cubicBezTo>
                <a:cubicBezTo>
                  <a:pt x="5523956" y="5698505"/>
                  <a:pt x="5521803" y="5691139"/>
                  <a:pt x="5519640" y="5683774"/>
                </a:cubicBezTo>
                <a:cubicBezTo>
                  <a:pt x="5523207" y="5970988"/>
                  <a:pt x="5738292" y="6306566"/>
                  <a:pt x="5844559" y="6553349"/>
                </a:cubicBezTo>
                <a:lnTo>
                  <a:pt x="5975994" y="6858000"/>
                </a:lnTo>
                <a:lnTo>
                  <a:pt x="5898547" y="6858000"/>
                </a:lnTo>
                <a:lnTo>
                  <a:pt x="5682041" y="6355860"/>
                </a:lnTo>
                <a:cubicBezTo>
                  <a:pt x="5609136" y="6186449"/>
                  <a:pt x="5505535" y="6006625"/>
                  <a:pt x="5461758" y="5820220"/>
                </a:cubicBezTo>
                <a:cubicBezTo>
                  <a:pt x="5415457" y="6083349"/>
                  <a:pt x="5335494" y="6334433"/>
                  <a:pt x="5237282" y="6579086"/>
                </a:cubicBezTo>
                <a:lnTo>
                  <a:pt x="5115009" y="6858000"/>
                </a:lnTo>
                <a:lnTo>
                  <a:pt x="5028074" y="6858000"/>
                </a:lnTo>
                <a:lnTo>
                  <a:pt x="5079508" y="6749074"/>
                </a:lnTo>
                <a:cubicBezTo>
                  <a:pt x="5200211" y="6482556"/>
                  <a:pt x="5305048" y="6210716"/>
                  <a:pt x="5371846" y="5924413"/>
                </a:cubicBezTo>
                <a:lnTo>
                  <a:pt x="5270512" y="6138975"/>
                </a:lnTo>
                <a:cubicBezTo>
                  <a:pt x="5192357" y="6304175"/>
                  <a:pt x="5112108" y="6475512"/>
                  <a:pt x="5062409" y="6653544"/>
                </a:cubicBezTo>
                <a:cubicBezTo>
                  <a:pt x="5053035" y="6686987"/>
                  <a:pt x="5045072" y="6720843"/>
                  <a:pt x="5036628" y="6754247"/>
                </a:cubicBezTo>
                <a:lnTo>
                  <a:pt x="5009112" y="6858000"/>
                </a:lnTo>
                <a:lnTo>
                  <a:pt x="4976679" y="6858000"/>
                </a:lnTo>
                <a:lnTo>
                  <a:pt x="5006537" y="6747068"/>
                </a:lnTo>
                <a:cubicBezTo>
                  <a:pt x="5014940" y="6712729"/>
                  <a:pt x="5022903" y="6678883"/>
                  <a:pt x="5032723" y="6644957"/>
                </a:cubicBezTo>
                <a:cubicBezTo>
                  <a:pt x="5083245" y="6464091"/>
                  <a:pt x="5164383" y="6291790"/>
                  <a:pt x="5242949" y="6125175"/>
                </a:cubicBezTo>
                <a:lnTo>
                  <a:pt x="5286321" y="6033555"/>
                </a:lnTo>
                <a:cubicBezTo>
                  <a:pt x="5153522" y="6218172"/>
                  <a:pt x="5058694" y="6420826"/>
                  <a:pt x="5008210" y="6649194"/>
                </a:cubicBezTo>
                <a:cubicBezTo>
                  <a:pt x="4999505" y="6687732"/>
                  <a:pt x="4992445" y="6726670"/>
                  <a:pt x="4986321" y="6765687"/>
                </a:cubicBezTo>
                <a:lnTo>
                  <a:pt x="4973474" y="6858000"/>
                </a:lnTo>
                <a:lnTo>
                  <a:pt x="4907178" y="6858000"/>
                </a:lnTo>
                <a:lnTo>
                  <a:pt x="4910810" y="6829660"/>
                </a:lnTo>
                <a:cubicBezTo>
                  <a:pt x="4927183" y="6695980"/>
                  <a:pt x="4945608" y="6562743"/>
                  <a:pt x="4987461" y="6432994"/>
                </a:cubicBezTo>
                <a:cubicBezTo>
                  <a:pt x="5033887" y="6289556"/>
                  <a:pt x="5098947" y="6157948"/>
                  <a:pt x="5179262" y="6035044"/>
                </a:cubicBezTo>
                <a:cubicBezTo>
                  <a:pt x="5016033" y="6169178"/>
                  <a:pt x="4838252" y="6288995"/>
                  <a:pt x="4689678" y="6440241"/>
                </a:cubicBezTo>
                <a:cubicBezTo>
                  <a:pt x="4615724" y="6515503"/>
                  <a:pt x="4545518" y="6594166"/>
                  <a:pt x="4477543" y="6674836"/>
                </a:cubicBezTo>
                <a:lnTo>
                  <a:pt x="4329957" y="6858000"/>
                </a:lnTo>
                <a:lnTo>
                  <a:pt x="4218595" y="6858000"/>
                </a:lnTo>
                <a:lnTo>
                  <a:pt x="4368888" y="6668412"/>
                </a:lnTo>
                <a:cubicBezTo>
                  <a:pt x="4431654" y="6591444"/>
                  <a:pt x="4495926" y="6515754"/>
                  <a:pt x="4563091" y="6442508"/>
                </a:cubicBezTo>
                <a:cubicBezTo>
                  <a:pt x="4810353" y="6173676"/>
                  <a:pt x="5160740" y="5991069"/>
                  <a:pt x="5387324" y="5705830"/>
                </a:cubicBezTo>
                <a:cubicBezTo>
                  <a:pt x="5286064" y="5794177"/>
                  <a:pt x="5178968" y="5876241"/>
                  <a:pt x="5073620" y="5955437"/>
                </a:cubicBezTo>
                <a:cubicBezTo>
                  <a:pt x="4943865" y="6053305"/>
                  <a:pt x="4809130" y="6154627"/>
                  <a:pt x="4689789" y="6268382"/>
                </a:cubicBezTo>
                <a:cubicBezTo>
                  <a:pt x="4591303" y="6361972"/>
                  <a:pt x="4502007" y="6464046"/>
                  <a:pt x="4418722" y="6570886"/>
                </a:cubicBezTo>
                <a:lnTo>
                  <a:pt x="4214944" y="6858000"/>
                </a:lnTo>
                <a:lnTo>
                  <a:pt x="4177898" y="6858000"/>
                </a:lnTo>
                <a:lnTo>
                  <a:pt x="4391597" y="6556370"/>
                </a:lnTo>
                <a:cubicBezTo>
                  <a:pt x="4476641" y="6446900"/>
                  <a:pt x="4567929" y="6342186"/>
                  <a:pt x="4668889" y="6246399"/>
                </a:cubicBezTo>
                <a:cubicBezTo>
                  <a:pt x="4789603" y="6132122"/>
                  <a:pt x="4925227" y="6029827"/>
                  <a:pt x="5055427" y="5931476"/>
                </a:cubicBezTo>
                <a:cubicBezTo>
                  <a:pt x="5161670" y="5851314"/>
                  <a:pt x="5270142" y="5768732"/>
                  <a:pt x="5371814" y="5678975"/>
                </a:cubicBezTo>
                <a:cubicBezTo>
                  <a:pt x="5250056" y="5732278"/>
                  <a:pt x="5117554" y="5761328"/>
                  <a:pt x="4987918" y="5838701"/>
                </a:cubicBezTo>
                <a:cubicBezTo>
                  <a:pt x="4699961" y="6010191"/>
                  <a:pt x="4491898" y="6286162"/>
                  <a:pt x="4317146" y="6587716"/>
                </a:cubicBezTo>
                <a:lnTo>
                  <a:pt x="4171627" y="6858000"/>
                </a:lnTo>
                <a:lnTo>
                  <a:pt x="4081585" y="6858000"/>
                </a:lnTo>
                <a:lnTo>
                  <a:pt x="4238603" y="6559341"/>
                </a:lnTo>
                <a:cubicBezTo>
                  <a:pt x="4385995" y="6299856"/>
                  <a:pt x="4555804" y="6056475"/>
                  <a:pt x="4778333" y="5873626"/>
                </a:cubicBezTo>
                <a:cubicBezTo>
                  <a:pt x="4974935" y="5712072"/>
                  <a:pt x="5214460" y="5703893"/>
                  <a:pt x="5414185" y="5573882"/>
                </a:cubicBezTo>
                <a:cubicBezTo>
                  <a:pt x="5665168" y="5409695"/>
                  <a:pt x="5834734" y="5037780"/>
                  <a:pt x="5959648" y="4760797"/>
                </a:cubicBezTo>
                <a:cubicBezTo>
                  <a:pt x="5758178" y="4742307"/>
                  <a:pt x="5556149" y="4733150"/>
                  <a:pt x="5355019" y="4734672"/>
                </a:cubicBezTo>
                <a:cubicBezTo>
                  <a:pt x="5292258" y="4900655"/>
                  <a:pt x="5203125" y="5047664"/>
                  <a:pt x="5083565" y="5179121"/>
                </a:cubicBezTo>
                <a:cubicBezTo>
                  <a:pt x="5049677" y="5379813"/>
                  <a:pt x="4862890" y="5495797"/>
                  <a:pt x="4713577" y="5616803"/>
                </a:cubicBezTo>
                <a:cubicBezTo>
                  <a:pt x="4481263" y="5805403"/>
                  <a:pt x="4239092" y="5980417"/>
                  <a:pt x="3989559" y="6145945"/>
                </a:cubicBezTo>
                <a:cubicBezTo>
                  <a:pt x="3958721" y="6166743"/>
                  <a:pt x="3915645" y="6091150"/>
                  <a:pt x="3939824" y="6066900"/>
                </a:cubicBezTo>
                <a:cubicBezTo>
                  <a:pt x="4170724" y="5831323"/>
                  <a:pt x="4361787" y="5566131"/>
                  <a:pt x="4584537" y="5324826"/>
                </a:cubicBezTo>
                <a:cubicBezTo>
                  <a:pt x="4710868" y="5187971"/>
                  <a:pt x="4848359" y="5097244"/>
                  <a:pt x="5037105" y="5088765"/>
                </a:cubicBezTo>
                <a:cubicBezTo>
                  <a:pt x="5038033" y="5088728"/>
                  <a:pt x="5039001" y="5089622"/>
                  <a:pt x="5039930" y="5089585"/>
                </a:cubicBezTo>
                <a:cubicBezTo>
                  <a:pt x="5133008" y="4982937"/>
                  <a:pt x="5207480" y="4865387"/>
                  <a:pt x="5263764" y="4735525"/>
                </a:cubicBezTo>
                <a:cubicBezTo>
                  <a:pt x="4867298" y="4743930"/>
                  <a:pt x="4472427" y="4792315"/>
                  <a:pt x="4086300" y="4884599"/>
                </a:cubicBezTo>
                <a:cubicBezTo>
                  <a:pt x="4087456" y="4890142"/>
                  <a:pt x="4087673" y="4895720"/>
                  <a:pt x="4085485" y="4899070"/>
                </a:cubicBezTo>
                <a:cubicBezTo>
                  <a:pt x="4003302" y="5010406"/>
                  <a:pt x="3928312" y="5126573"/>
                  <a:pt x="3871915" y="5253645"/>
                </a:cubicBezTo>
                <a:cubicBezTo>
                  <a:pt x="3845467" y="5314321"/>
                  <a:pt x="3832705" y="5402857"/>
                  <a:pt x="3799374" y="5466127"/>
                </a:cubicBezTo>
                <a:cubicBezTo>
                  <a:pt x="3785138" y="5845399"/>
                  <a:pt x="3675506" y="6277604"/>
                  <a:pt x="3498850" y="6661888"/>
                </a:cubicBezTo>
                <a:lnTo>
                  <a:pt x="3399216" y="6858000"/>
                </a:lnTo>
                <a:lnTo>
                  <a:pt x="3303688" y="6858000"/>
                </a:lnTo>
                <a:lnTo>
                  <a:pt x="3391774" y="6697181"/>
                </a:lnTo>
                <a:cubicBezTo>
                  <a:pt x="3573729" y="6337659"/>
                  <a:pt x="3697480" y="5922895"/>
                  <a:pt x="3735540" y="5546923"/>
                </a:cubicBezTo>
                <a:cubicBezTo>
                  <a:pt x="3733489" y="5553993"/>
                  <a:pt x="3731483" y="5561993"/>
                  <a:pt x="3729438" y="5569058"/>
                </a:cubicBezTo>
                <a:cubicBezTo>
                  <a:pt x="3722922" y="5592607"/>
                  <a:pt x="3715485" y="5616189"/>
                  <a:pt x="3707782" y="5644908"/>
                </a:cubicBezTo>
                <a:cubicBezTo>
                  <a:pt x="3671550" y="5775366"/>
                  <a:pt x="3633159" y="5910098"/>
                  <a:pt x="3583827" y="6039215"/>
                </a:cubicBezTo>
                <a:cubicBezTo>
                  <a:pt x="3571998" y="6069498"/>
                  <a:pt x="3559686" y="6099330"/>
                  <a:pt x="3547861" y="6129609"/>
                </a:cubicBezTo>
                <a:cubicBezTo>
                  <a:pt x="3528366" y="6177894"/>
                  <a:pt x="3507534" y="6227631"/>
                  <a:pt x="3490905" y="6277660"/>
                </a:cubicBezTo>
                <a:cubicBezTo>
                  <a:pt x="3477958" y="6314973"/>
                  <a:pt x="3466463" y="6353624"/>
                  <a:pt x="3455859" y="6391301"/>
                </a:cubicBezTo>
                <a:cubicBezTo>
                  <a:pt x="3447266" y="6420993"/>
                  <a:pt x="3438672" y="6450673"/>
                  <a:pt x="3429112" y="6479469"/>
                </a:cubicBezTo>
                <a:cubicBezTo>
                  <a:pt x="3394330" y="6587977"/>
                  <a:pt x="3348719" y="6693654"/>
                  <a:pt x="3304862" y="6796476"/>
                </a:cubicBezTo>
                <a:lnTo>
                  <a:pt x="3276071" y="6858000"/>
                </a:lnTo>
                <a:lnTo>
                  <a:pt x="3240805" y="6858000"/>
                </a:lnTo>
                <a:lnTo>
                  <a:pt x="3275917" y="6783192"/>
                </a:lnTo>
                <a:cubicBezTo>
                  <a:pt x="3319817" y="6681303"/>
                  <a:pt x="3364982" y="6576108"/>
                  <a:pt x="3399358" y="6469011"/>
                </a:cubicBezTo>
                <a:cubicBezTo>
                  <a:pt x="3408430" y="6439778"/>
                  <a:pt x="3417061" y="6411021"/>
                  <a:pt x="3425650" y="6381333"/>
                </a:cubicBezTo>
                <a:cubicBezTo>
                  <a:pt x="3436256" y="6343653"/>
                  <a:pt x="3448199" y="6304520"/>
                  <a:pt x="3460661" y="6266763"/>
                </a:cubicBezTo>
                <a:cubicBezTo>
                  <a:pt x="3477731" y="6216246"/>
                  <a:pt x="3498530" y="6165579"/>
                  <a:pt x="3518021" y="6117298"/>
                </a:cubicBezTo>
                <a:cubicBezTo>
                  <a:pt x="3530339" y="6087462"/>
                  <a:pt x="3542206" y="6058115"/>
                  <a:pt x="3554035" y="6027832"/>
                </a:cubicBezTo>
                <a:cubicBezTo>
                  <a:pt x="3602956" y="5900128"/>
                  <a:pt x="3640454" y="5766362"/>
                  <a:pt x="3677174" y="5636351"/>
                </a:cubicBezTo>
                <a:cubicBezTo>
                  <a:pt x="3685353" y="5608086"/>
                  <a:pt x="3692308" y="5584047"/>
                  <a:pt x="3698819" y="5560503"/>
                </a:cubicBezTo>
                <a:cubicBezTo>
                  <a:pt x="3699603" y="5556742"/>
                  <a:pt x="3701314" y="5552952"/>
                  <a:pt x="3702094" y="5549194"/>
                </a:cubicBezTo>
                <a:cubicBezTo>
                  <a:pt x="3586407" y="5684227"/>
                  <a:pt x="3491727" y="5855671"/>
                  <a:pt x="3398355" y="6094603"/>
                </a:cubicBezTo>
                <a:cubicBezTo>
                  <a:pt x="3309322" y="6322763"/>
                  <a:pt x="3241029" y="6558474"/>
                  <a:pt x="3193941" y="6798775"/>
                </a:cubicBezTo>
                <a:lnTo>
                  <a:pt x="3184140" y="6858000"/>
                </a:lnTo>
                <a:lnTo>
                  <a:pt x="3099978" y="6858000"/>
                </a:lnTo>
                <a:lnTo>
                  <a:pt x="3101556" y="6843337"/>
                </a:lnTo>
                <a:cubicBezTo>
                  <a:pt x="3144932" y="6479621"/>
                  <a:pt x="3209988" y="6112612"/>
                  <a:pt x="3370162" y="5785550"/>
                </a:cubicBezTo>
                <a:cubicBezTo>
                  <a:pt x="3467073" y="5588398"/>
                  <a:pt x="3627623" y="5538666"/>
                  <a:pt x="3746477" y="5377889"/>
                </a:cubicBezTo>
                <a:cubicBezTo>
                  <a:pt x="3800786" y="5303532"/>
                  <a:pt x="3818424" y="5173820"/>
                  <a:pt x="3863399" y="5087257"/>
                </a:cubicBezTo>
                <a:cubicBezTo>
                  <a:pt x="3894981" y="5026843"/>
                  <a:pt x="3930436" y="4970007"/>
                  <a:pt x="3968712" y="4913989"/>
                </a:cubicBezTo>
                <a:cubicBezTo>
                  <a:pt x="3564505" y="5020029"/>
                  <a:pt x="3170154" y="5174588"/>
                  <a:pt x="2792390" y="5382974"/>
                </a:cubicBezTo>
                <a:lnTo>
                  <a:pt x="2714982" y="5427051"/>
                </a:lnTo>
                <a:cubicBezTo>
                  <a:pt x="2773600" y="5623577"/>
                  <a:pt x="2823261" y="5817201"/>
                  <a:pt x="2813361" y="6023912"/>
                </a:cubicBezTo>
                <a:cubicBezTo>
                  <a:pt x="2800935" y="6283826"/>
                  <a:pt x="2738768" y="6546188"/>
                  <a:pt x="2688430" y="6801564"/>
                </a:cubicBezTo>
                <a:cubicBezTo>
                  <a:pt x="2680286" y="6842403"/>
                  <a:pt x="2633415" y="6776749"/>
                  <a:pt x="2629626" y="6763394"/>
                </a:cubicBezTo>
                <a:cubicBezTo>
                  <a:pt x="2507208" y="6357509"/>
                  <a:pt x="2389664" y="5910450"/>
                  <a:pt x="2565328" y="5516399"/>
                </a:cubicBezTo>
                <a:cubicBezTo>
                  <a:pt x="2340344" y="5655334"/>
                  <a:pt x="2126262" y="5810607"/>
                  <a:pt x="1922999" y="5980343"/>
                </a:cubicBezTo>
                <a:cubicBezTo>
                  <a:pt x="1913735" y="6121357"/>
                  <a:pt x="1951823" y="6270268"/>
                  <a:pt x="1950261" y="6405858"/>
                </a:cubicBezTo>
                <a:cubicBezTo>
                  <a:pt x="2095468" y="6403315"/>
                  <a:pt x="2243415" y="6568324"/>
                  <a:pt x="2365554" y="6759107"/>
                </a:cubicBezTo>
                <a:lnTo>
                  <a:pt x="2424142" y="6858000"/>
                </a:lnTo>
                <a:lnTo>
                  <a:pt x="2395994" y="6858000"/>
                </a:lnTo>
                <a:lnTo>
                  <a:pt x="2392863" y="6852964"/>
                </a:lnTo>
                <a:cubicBezTo>
                  <a:pt x="2286592" y="6697030"/>
                  <a:pt x="2128210" y="6530604"/>
                  <a:pt x="2017589" y="6493982"/>
                </a:cubicBezTo>
                <a:cubicBezTo>
                  <a:pt x="2065428" y="6525607"/>
                  <a:pt x="2108651" y="6558340"/>
                  <a:pt x="2147336" y="6594052"/>
                </a:cubicBezTo>
                <a:cubicBezTo>
                  <a:pt x="2168131" y="6613249"/>
                  <a:pt x="2188032" y="6633414"/>
                  <a:pt x="2207047" y="6654540"/>
                </a:cubicBezTo>
                <a:cubicBezTo>
                  <a:pt x="2240670" y="6691852"/>
                  <a:pt x="2268864" y="6733110"/>
                  <a:pt x="2299106" y="6778931"/>
                </a:cubicBezTo>
                <a:lnTo>
                  <a:pt x="2314430" y="6801144"/>
                </a:lnTo>
                <a:lnTo>
                  <a:pt x="2352406" y="6858000"/>
                </a:lnTo>
                <a:lnTo>
                  <a:pt x="2314492" y="6858000"/>
                </a:lnTo>
                <a:lnTo>
                  <a:pt x="2288095" y="6818030"/>
                </a:lnTo>
                <a:lnTo>
                  <a:pt x="2272768" y="6795822"/>
                </a:lnTo>
                <a:cubicBezTo>
                  <a:pt x="2242565" y="6750921"/>
                  <a:pt x="2214890" y="6711042"/>
                  <a:pt x="2182715" y="6675071"/>
                </a:cubicBezTo>
                <a:cubicBezTo>
                  <a:pt x="2139301" y="6626043"/>
                  <a:pt x="2090046" y="6582375"/>
                  <a:pt x="2032061" y="6541380"/>
                </a:cubicBezTo>
                <a:cubicBezTo>
                  <a:pt x="2113005" y="6632219"/>
                  <a:pt x="2185837" y="6729905"/>
                  <a:pt x="2257220" y="6826257"/>
                </a:cubicBezTo>
                <a:lnTo>
                  <a:pt x="2281324" y="6858000"/>
                </a:lnTo>
                <a:lnTo>
                  <a:pt x="2242860" y="6858000"/>
                </a:lnTo>
                <a:lnTo>
                  <a:pt x="2232818" y="6844926"/>
                </a:lnTo>
                <a:cubicBezTo>
                  <a:pt x="2156524" y="6742256"/>
                  <a:pt x="2077809" y="6637351"/>
                  <a:pt x="1990172" y="6542121"/>
                </a:cubicBezTo>
                <a:cubicBezTo>
                  <a:pt x="2025229" y="6615236"/>
                  <a:pt x="2072239" y="6690202"/>
                  <a:pt x="2124090" y="6761017"/>
                </a:cubicBezTo>
                <a:lnTo>
                  <a:pt x="2200380" y="6858000"/>
                </a:lnTo>
                <a:lnTo>
                  <a:pt x="2147507" y="6858000"/>
                </a:lnTo>
                <a:lnTo>
                  <a:pt x="2070668" y="6761520"/>
                </a:lnTo>
                <a:cubicBezTo>
                  <a:pt x="2050397" y="6732060"/>
                  <a:pt x="1955949" y="6524860"/>
                  <a:pt x="1975142" y="6585570"/>
                </a:cubicBezTo>
                <a:cubicBezTo>
                  <a:pt x="1998651" y="6661010"/>
                  <a:pt x="2025657" y="6736543"/>
                  <a:pt x="2050035" y="6813345"/>
                </a:cubicBezTo>
                <a:lnTo>
                  <a:pt x="2063025" y="6858000"/>
                </a:lnTo>
                <a:lnTo>
                  <a:pt x="2021675" y="6858000"/>
                </a:lnTo>
                <a:lnTo>
                  <a:pt x="2019308" y="6847118"/>
                </a:lnTo>
                <a:cubicBezTo>
                  <a:pt x="1994223" y="6748278"/>
                  <a:pt x="1963999" y="6650518"/>
                  <a:pt x="1938835" y="6551160"/>
                </a:cubicBezTo>
                <a:cubicBezTo>
                  <a:pt x="1929908" y="6619047"/>
                  <a:pt x="1941143" y="6690322"/>
                  <a:pt x="1953230" y="6759699"/>
                </a:cubicBezTo>
                <a:lnTo>
                  <a:pt x="1956763" y="6778191"/>
                </a:lnTo>
                <a:lnTo>
                  <a:pt x="1967925" y="6858000"/>
                </a:lnTo>
                <a:lnTo>
                  <a:pt x="1936622" y="6858000"/>
                </a:lnTo>
                <a:lnTo>
                  <a:pt x="1926261" y="6784064"/>
                </a:lnTo>
                <a:lnTo>
                  <a:pt x="1922724" y="6765577"/>
                </a:lnTo>
                <a:cubicBezTo>
                  <a:pt x="1915473" y="6723948"/>
                  <a:pt x="1907737" y="6681875"/>
                  <a:pt x="1904650" y="6639616"/>
                </a:cubicBezTo>
                <a:lnTo>
                  <a:pt x="1885273" y="6858000"/>
                </a:lnTo>
                <a:lnTo>
                  <a:pt x="1854363" y="6858000"/>
                </a:lnTo>
                <a:lnTo>
                  <a:pt x="1880391" y="6603796"/>
                </a:lnTo>
                <a:cubicBezTo>
                  <a:pt x="1857032" y="6636864"/>
                  <a:pt x="1833268" y="6671346"/>
                  <a:pt x="1818273" y="6715729"/>
                </a:cubicBezTo>
                <a:cubicBezTo>
                  <a:pt x="1804852" y="6755735"/>
                  <a:pt x="1797634" y="6798725"/>
                  <a:pt x="1794691" y="6843239"/>
                </a:cubicBezTo>
                <a:cubicBezTo>
                  <a:pt x="1794765" y="6848159"/>
                  <a:pt x="1794840" y="6853080"/>
                  <a:pt x="1794914" y="6858000"/>
                </a:cubicBezTo>
                <a:lnTo>
                  <a:pt x="1746128" y="6858000"/>
                </a:lnTo>
                <a:lnTo>
                  <a:pt x="1753934" y="6724796"/>
                </a:lnTo>
                <a:cubicBezTo>
                  <a:pt x="1761216" y="6674140"/>
                  <a:pt x="1773366" y="6623443"/>
                  <a:pt x="1792053" y="6572396"/>
                </a:cubicBezTo>
                <a:cubicBezTo>
                  <a:pt x="1831929" y="6463223"/>
                  <a:pt x="1865036" y="6394363"/>
                  <a:pt x="1862248" y="6266397"/>
                </a:cubicBezTo>
                <a:cubicBezTo>
                  <a:pt x="1860953" y="6187277"/>
                  <a:pt x="1859762" y="6110946"/>
                  <a:pt x="1862250" y="6033531"/>
                </a:cubicBezTo>
                <a:cubicBezTo>
                  <a:pt x="1629459" y="6233327"/>
                  <a:pt x="1412286" y="6451119"/>
                  <a:pt x="1211999" y="6683610"/>
                </a:cubicBezTo>
                <a:cubicBezTo>
                  <a:pt x="1212594" y="6686848"/>
                  <a:pt x="1213637" y="6689601"/>
                  <a:pt x="1213266" y="6691947"/>
                </a:cubicBezTo>
                <a:cubicBezTo>
                  <a:pt x="1207239" y="6745048"/>
                  <a:pt x="1203941" y="6797982"/>
                  <a:pt x="1203370" y="6850676"/>
                </a:cubicBezTo>
                <a:cubicBezTo>
                  <a:pt x="1203470" y="6853117"/>
                  <a:pt x="1203571" y="6855559"/>
                  <a:pt x="1203671" y="6858000"/>
                </a:cubicBezTo>
                <a:lnTo>
                  <a:pt x="1143180" y="6858000"/>
                </a:lnTo>
                <a:cubicBezTo>
                  <a:pt x="1142845" y="6827348"/>
                  <a:pt x="1142511" y="6796697"/>
                  <a:pt x="1142176" y="6766045"/>
                </a:cubicBezTo>
                <a:lnTo>
                  <a:pt x="1067484" y="6858000"/>
                </a:lnTo>
                <a:lnTo>
                  <a:pt x="953928" y="6858000"/>
                </a:lnTo>
                <a:lnTo>
                  <a:pt x="959715" y="6850185"/>
                </a:lnTo>
                <a:cubicBezTo>
                  <a:pt x="1122351" y="6642955"/>
                  <a:pt x="1297493" y="6445464"/>
                  <a:pt x="1483788" y="6259174"/>
                </a:cubicBezTo>
                <a:cubicBezTo>
                  <a:pt x="1354519" y="6252700"/>
                  <a:pt x="1219786" y="6272526"/>
                  <a:pt x="1100671" y="6252137"/>
                </a:cubicBezTo>
                <a:cubicBezTo>
                  <a:pt x="1097473" y="6253667"/>
                  <a:pt x="1093344" y="6255226"/>
                  <a:pt x="1090144" y="6256748"/>
                </a:cubicBezTo>
                <a:cubicBezTo>
                  <a:pt x="1093160" y="6262221"/>
                  <a:pt x="1095726" y="6268172"/>
                  <a:pt x="1095872" y="6271892"/>
                </a:cubicBezTo>
                <a:cubicBezTo>
                  <a:pt x="1117034" y="6614754"/>
                  <a:pt x="501310" y="6765589"/>
                  <a:pt x="262785" y="6845450"/>
                </a:cubicBezTo>
                <a:cubicBezTo>
                  <a:pt x="240730" y="6852851"/>
                  <a:pt x="197167" y="6788461"/>
                  <a:pt x="209968" y="6770713"/>
                </a:cubicBezTo>
                <a:cubicBezTo>
                  <a:pt x="383281" y="6527661"/>
                  <a:pt x="615742" y="6377713"/>
                  <a:pt x="873460" y="6253768"/>
                </a:cubicBezTo>
                <a:cubicBezTo>
                  <a:pt x="626943" y="6191900"/>
                  <a:pt x="365733" y="5960633"/>
                  <a:pt x="192686" y="5849257"/>
                </a:cubicBezTo>
                <a:cubicBezTo>
                  <a:pt x="116185" y="5799690"/>
                  <a:pt x="52073" y="5754165"/>
                  <a:pt x="4696" y="5697668"/>
                </a:cubicBezTo>
                <a:lnTo>
                  <a:pt x="0" y="5689984"/>
                </a:lnTo>
                <a:lnTo>
                  <a:pt x="0" y="5513472"/>
                </a:lnTo>
                <a:lnTo>
                  <a:pt x="174101" y="5620277"/>
                </a:lnTo>
                <a:cubicBezTo>
                  <a:pt x="413334" y="5759164"/>
                  <a:pt x="660435" y="5885160"/>
                  <a:pt x="891800" y="6036935"/>
                </a:cubicBezTo>
                <a:cubicBezTo>
                  <a:pt x="944884" y="6071606"/>
                  <a:pt x="1012106" y="6145300"/>
                  <a:pt x="1072219" y="6169443"/>
                </a:cubicBezTo>
                <a:cubicBezTo>
                  <a:pt x="1072700" y="6169886"/>
                  <a:pt x="1073629" y="6169850"/>
                  <a:pt x="1074117" y="6170301"/>
                </a:cubicBezTo>
                <a:cubicBezTo>
                  <a:pt x="1077423" y="6171567"/>
                  <a:pt x="1080285" y="6173315"/>
                  <a:pt x="1083114" y="6174131"/>
                </a:cubicBezTo>
                <a:cubicBezTo>
                  <a:pt x="1205686" y="6211148"/>
                  <a:pt x="1403553" y="6162717"/>
                  <a:pt x="1543010" y="6191140"/>
                </a:cubicBezTo>
                <a:cubicBezTo>
                  <a:pt x="1545352" y="6191516"/>
                  <a:pt x="1548218" y="6193258"/>
                  <a:pt x="1551080" y="6195006"/>
                </a:cubicBezTo>
                <a:cubicBezTo>
                  <a:pt x="1796784" y="5956970"/>
                  <a:pt x="2061981" y="5740521"/>
                  <a:pt x="2345443" y="5549882"/>
                </a:cubicBezTo>
                <a:cubicBezTo>
                  <a:pt x="2141371" y="5547786"/>
                  <a:pt x="1930334" y="5604666"/>
                  <a:pt x="1721499" y="5599969"/>
                </a:cubicBezTo>
                <a:cubicBezTo>
                  <a:pt x="1398951" y="5593309"/>
                  <a:pt x="1081337" y="5547329"/>
                  <a:pt x="767716" y="5472768"/>
                </a:cubicBezTo>
                <a:cubicBezTo>
                  <a:pt x="753133" y="5469162"/>
                  <a:pt x="700946" y="5398599"/>
                  <a:pt x="722147" y="5393091"/>
                </a:cubicBezTo>
                <a:cubicBezTo>
                  <a:pt x="968781" y="5329673"/>
                  <a:pt x="1232259" y="5326588"/>
                  <a:pt x="1485552" y="5313202"/>
                </a:cubicBezTo>
                <a:cubicBezTo>
                  <a:pt x="1722589" y="5300930"/>
                  <a:pt x="1934026" y="5312502"/>
                  <a:pt x="2143004" y="5402420"/>
                </a:cubicBezTo>
                <a:cubicBezTo>
                  <a:pt x="2072259" y="5321879"/>
                  <a:pt x="2001915" y="5239927"/>
                  <a:pt x="1933391" y="5156971"/>
                </a:cubicBezTo>
                <a:cubicBezTo>
                  <a:pt x="1884964" y="5098829"/>
                  <a:pt x="1830279" y="5047453"/>
                  <a:pt x="1827118" y="4968410"/>
                </a:cubicBezTo>
                <a:cubicBezTo>
                  <a:pt x="1826899" y="4962830"/>
                  <a:pt x="1831287" y="4956131"/>
                  <a:pt x="1837349" y="4956357"/>
                </a:cubicBezTo>
                <a:cubicBezTo>
                  <a:pt x="1954786" y="4958180"/>
                  <a:pt x="2095955" y="5099243"/>
                  <a:pt x="2162835" y="5187853"/>
                </a:cubicBezTo>
                <a:cubicBezTo>
                  <a:pt x="2223806" y="5268314"/>
                  <a:pt x="2261117" y="5362764"/>
                  <a:pt x="2257167" y="5462123"/>
                </a:cubicBezTo>
                <a:cubicBezTo>
                  <a:pt x="2258619" y="5463463"/>
                  <a:pt x="2260110" y="5465731"/>
                  <a:pt x="2261598" y="5467998"/>
                </a:cubicBezTo>
                <a:cubicBezTo>
                  <a:pt x="2319293" y="5466627"/>
                  <a:pt x="2377620" y="5469418"/>
                  <a:pt x="2437177" y="5479608"/>
                </a:cubicBezTo>
                <a:cubicBezTo>
                  <a:pt x="2440002" y="5480429"/>
                  <a:pt x="2442387" y="5481726"/>
                  <a:pt x="2445247" y="5483476"/>
                </a:cubicBezTo>
                <a:cubicBezTo>
                  <a:pt x="2542410" y="5420910"/>
                  <a:pt x="2642483" y="5361023"/>
                  <a:pt x="2743626" y="5304819"/>
                </a:cubicBezTo>
                <a:cubicBezTo>
                  <a:pt x="2843877" y="5249576"/>
                  <a:pt x="2945694" y="5198471"/>
                  <a:pt x="3048102" y="5150595"/>
                </a:cubicBezTo>
                <a:cubicBezTo>
                  <a:pt x="2585795" y="5154639"/>
                  <a:pt x="2153807" y="4996795"/>
                  <a:pt x="1799414" y="4694732"/>
                </a:cubicBezTo>
                <a:cubicBezTo>
                  <a:pt x="1791709" y="4688523"/>
                  <a:pt x="1742423" y="4620635"/>
                  <a:pt x="1771735" y="4619929"/>
                </a:cubicBezTo>
                <a:cubicBezTo>
                  <a:pt x="2256142" y="4609405"/>
                  <a:pt x="2784409" y="4670721"/>
                  <a:pt x="3104273" y="5076159"/>
                </a:cubicBezTo>
                <a:cubicBezTo>
                  <a:pt x="3108183" y="5080663"/>
                  <a:pt x="3110711" y="5085686"/>
                  <a:pt x="3113245" y="5090705"/>
                </a:cubicBezTo>
                <a:cubicBezTo>
                  <a:pt x="3118189" y="5097958"/>
                  <a:pt x="3122727" y="5106622"/>
                  <a:pt x="3126294" y="5114400"/>
                </a:cubicBezTo>
                <a:cubicBezTo>
                  <a:pt x="3390302" y="4996262"/>
                  <a:pt x="3661785" y="4902036"/>
                  <a:pt x="3937433" y="4830473"/>
                </a:cubicBezTo>
                <a:cubicBezTo>
                  <a:pt x="3836176" y="4732523"/>
                  <a:pt x="3721785" y="4620668"/>
                  <a:pt x="3590475" y="4597974"/>
                </a:cubicBezTo>
                <a:cubicBezTo>
                  <a:pt x="3435249" y="4571111"/>
                  <a:pt x="3264279" y="4616605"/>
                  <a:pt x="3100264" y="4579845"/>
                </a:cubicBezTo>
                <a:cubicBezTo>
                  <a:pt x="2787310" y="4510393"/>
                  <a:pt x="2468738" y="4370372"/>
                  <a:pt x="2183576" y="4227150"/>
                </a:cubicBezTo>
                <a:cubicBezTo>
                  <a:pt x="2170260" y="4220226"/>
                  <a:pt x="2115765" y="4150220"/>
                  <a:pt x="2151029" y="4146947"/>
                </a:cubicBezTo>
                <a:cubicBezTo>
                  <a:pt x="2677991" y="4094203"/>
                  <a:pt x="3159089" y="4117356"/>
                  <a:pt x="3563434" y="4469115"/>
                </a:cubicBezTo>
                <a:lnTo>
                  <a:pt x="3177952" y="3657386"/>
                </a:lnTo>
                <a:cubicBezTo>
                  <a:pt x="3171337" y="3643210"/>
                  <a:pt x="3161442" y="3605414"/>
                  <a:pt x="3189263" y="3625726"/>
                </a:cubicBezTo>
                <a:cubicBezTo>
                  <a:pt x="3348177" y="3744655"/>
                  <a:pt x="3463235" y="3908187"/>
                  <a:pt x="3560912" y="4079863"/>
                </a:cubicBezTo>
                <a:cubicBezTo>
                  <a:pt x="3646545" y="4229668"/>
                  <a:pt x="3658964" y="4353983"/>
                  <a:pt x="3626636" y="4512230"/>
                </a:cubicBezTo>
                <a:cubicBezTo>
                  <a:pt x="3635603" y="4515129"/>
                  <a:pt x="3644081" y="4517586"/>
                  <a:pt x="3653088" y="4521417"/>
                </a:cubicBezTo>
                <a:cubicBezTo>
                  <a:pt x="3765052" y="4572828"/>
                  <a:pt x="3892199" y="4724230"/>
                  <a:pt x="3988128" y="4817267"/>
                </a:cubicBezTo>
                <a:cubicBezTo>
                  <a:pt x="4265269" y="4747971"/>
                  <a:pt x="4547054" y="4701774"/>
                  <a:pt x="4830582" y="4676000"/>
                </a:cubicBezTo>
                <a:lnTo>
                  <a:pt x="4830100" y="4675554"/>
                </a:lnTo>
                <a:cubicBezTo>
                  <a:pt x="4727027" y="4369030"/>
                  <a:pt x="4271973" y="4333199"/>
                  <a:pt x="4036318" y="4147013"/>
                </a:cubicBezTo>
                <a:cubicBezTo>
                  <a:pt x="3810777" y="3969273"/>
                  <a:pt x="3654591" y="3720297"/>
                  <a:pt x="3432098" y="3537312"/>
                </a:cubicBezTo>
                <a:cubicBezTo>
                  <a:pt x="3405134" y="3515099"/>
                  <a:pt x="3391592" y="3444385"/>
                  <a:pt x="3446761" y="3461278"/>
                </a:cubicBezTo>
                <a:cubicBezTo>
                  <a:pt x="3801752" y="3568638"/>
                  <a:pt x="4119982" y="3746863"/>
                  <a:pt x="4419733" y="3963555"/>
                </a:cubicBezTo>
                <a:cubicBezTo>
                  <a:pt x="4597168" y="4091520"/>
                  <a:pt x="4760991" y="4228417"/>
                  <a:pt x="4781371" y="4458604"/>
                </a:cubicBezTo>
                <a:cubicBezTo>
                  <a:pt x="4781562" y="4463257"/>
                  <a:pt x="4780772" y="4467014"/>
                  <a:pt x="4780440" y="4470290"/>
                </a:cubicBezTo>
                <a:cubicBezTo>
                  <a:pt x="4830364" y="4519056"/>
                  <a:pt x="4870983" y="4579844"/>
                  <a:pt x="4898954" y="4662092"/>
                </a:cubicBezTo>
                <a:cubicBezTo>
                  <a:pt x="4900480" y="4665288"/>
                  <a:pt x="4900107" y="4667630"/>
                  <a:pt x="4900699" y="4670867"/>
                </a:cubicBezTo>
                <a:cubicBezTo>
                  <a:pt x="5170915" y="4649815"/>
                  <a:pt x="5442360" y="4647817"/>
                  <a:pt x="5714511" y="4663483"/>
                </a:cubicBezTo>
                <a:cubicBezTo>
                  <a:pt x="5651495" y="4555157"/>
                  <a:pt x="5582088" y="4449879"/>
                  <a:pt x="5464793" y="4393556"/>
                </a:cubicBezTo>
                <a:cubicBezTo>
                  <a:pt x="5463384" y="4393148"/>
                  <a:pt x="5462860" y="4391770"/>
                  <a:pt x="5461897" y="4390879"/>
                </a:cubicBezTo>
                <a:cubicBezTo>
                  <a:pt x="4970387" y="4293633"/>
                  <a:pt x="4556299" y="367493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cubicBezTo>
                  <a:pt x="5763687" y="2828007"/>
                  <a:pt x="5764331" y="2813808"/>
                  <a:pt x="5764974" y="2799609"/>
                </a:cubicBez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lnTo>
                  <a:pt x="2399523" y="1428234"/>
                </a:ln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lnTo>
                  <a:pt x="278707" y="1352270"/>
                </a:ln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lnTo>
                  <a:pt x="655236" y="1268632"/>
                </a:ln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lnTo>
                  <a:pt x="6605473" y="1184686"/>
                </a:lnTo>
                <a:cubicBezTo>
                  <a:pt x="6633823" y="1169483"/>
                  <a:pt x="6662531" y="1154778"/>
                  <a:pt x="6691602" y="1140573"/>
                </a:cubicBezTo>
                <a:close/>
                <a:moveTo>
                  <a:pt x="4002475" y="1037802"/>
                </a:moveTo>
                <a:lnTo>
                  <a:pt x="4000324" y="1039362"/>
                </a:lnTo>
                <a:lnTo>
                  <a:pt x="4002862" y="1042866"/>
                </a:ln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278852" y="4250311"/>
                  <a:pt x="915356" y="4600566"/>
                  <a:pt x="542867" y="4944092"/>
                </a:cubicBezTo>
                <a:cubicBezTo>
                  <a:pt x="521291" y="4964055"/>
                  <a:pt x="503482" y="4879596"/>
                  <a:pt x="515800" y="4862180"/>
                </a:cubicBezTo>
                <a:cubicBezTo>
                  <a:pt x="664236" y="4650055"/>
                  <a:pt x="747224" y="4402666"/>
                  <a:pt x="909145" y="4199225"/>
                </a:cubicBezTo>
                <a:cubicBezTo>
                  <a:pt x="998789" y="4086824"/>
                  <a:pt x="1101084" y="3991246"/>
                  <a:pt x="1214067" y="3908561"/>
                </a:cubicBezTo>
                <a:cubicBezTo>
                  <a:pt x="1023317" y="3973399"/>
                  <a:pt x="824392" y="4020568"/>
                  <a:pt x="640967" y="4105601"/>
                </a:cubicBezTo>
                <a:cubicBezTo>
                  <a:pt x="458381" y="4190213"/>
                  <a:pt x="284593" y="4292005"/>
                  <a:pt x="112563" y="4396952"/>
                </a:cubicBezTo>
                <a:lnTo>
                  <a:pt x="0" y="4466006"/>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lnTo>
                  <a:pt x="5460148" y="911442"/>
                </a:ln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lnTo>
                  <a:pt x="5208466" y="257550"/>
                </a:ln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lnTo>
                  <a:pt x="5261015" y="227087"/>
                </a:ln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lnTo>
                  <a:pt x="6537433" y="1907790"/>
                </a:ln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lnTo>
                  <a:pt x="3882765" y="0"/>
                </a:ln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lnTo>
                  <a:pt x="3721337" y="0"/>
                </a:ln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lnTo>
                  <a:pt x="2867960" y="0"/>
                </a:ln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lnTo>
                  <a:pt x="1057230" y="0"/>
                </a:ln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lnTo>
                  <a:pt x="43151" y="0"/>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rgbClr val="FFFFFF"/>
              </a:solidFill>
              <a:latin typeface="Calibri"/>
            </a:endParaRPr>
          </a:p>
        </p:txBody>
      </p:sp>
      <p:sp useBgFill="1">
        <p:nvSpPr>
          <p:cNvPr id="179" name="Rectangle 56">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458160" y="963011"/>
            <a:ext cx="11733840" cy="4875840"/>
          </a:xfrm>
          <a:prstGeom prst="rect">
            <a:avLst/>
          </a:prstGeom>
          <a:ln>
            <a:noFill/>
          </a:ln>
          <a:effectLst>
            <a:outerShdw blurRad="31752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rgbClr val="FFFFFF"/>
              </a:solidFill>
              <a:latin typeface="Calibri"/>
            </a:endParaRPr>
          </a:p>
        </p:txBody>
      </p:sp>
      <p:pic>
        <p:nvPicPr>
          <p:cNvPr id="180" name="Imagem 3" descr="Logotipo, nome da empresa&#10;&#10;Descrição gerada automaticamente"/>
          <p:cNvPicPr/>
          <p:nvPr/>
        </p:nvPicPr>
        <p:blipFill>
          <a:blip r:embed="rId2"/>
          <a:stretch/>
        </p:blipFill>
        <p:spPr>
          <a:xfrm>
            <a:off x="622523" y="1946500"/>
            <a:ext cx="3553824" cy="2757385"/>
          </a:xfrm>
          <a:prstGeom prst="rect">
            <a:avLst/>
          </a:prstGeom>
          <a:ln w="0">
            <a:noFill/>
          </a:ln>
        </p:spPr>
      </p:pic>
      <p:sp>
        <p:nvSpPr>
          <p:cNvPr id="181" name="PlaceHolder 1"/>
          <p:cNvSpPr>
            <a:spLocks noGrp="1"/>
          </p:cNvSpPr>
          <p:nvPr>
            <p:ph/>
          </p:nvPr>
        </p:nvSpPr>
        <p:spPr>
          <a:xfrm>
            <a:off x="4068173" y="2215683"/>
            <a:ext cx="7710853" cy="2496995"/>
          </a:xfrm>
          <a:prstGeom prst="rect">
            <a:avLst/>
          </a:prstGeom>
          <a:noFill/>
          <a:ln w="0">
            <a:noFill/>
          </a:ln>
        </p:spPr>
        <p:txBody>
          <a:bodyPr lIns="91440" tIns="45720" rIns="91440" bIns="45720" anchor="t">
            <a:noAutofit/>
          </a:bodyPr>
          <a:lstStyle/>
          <a:p>
            <a:pPr indent="0" algn="ctr" defTabSz="914400">
              <a:lnSpc>
                <a:spcPct val="90000"/>
              </a:lnSpc>
              <a:spcBef>
                <a:spcPts val="1001"/>
              </a:spcBef>
              <a:buNone/>
              <a:tabLst>
                <a:tab pos="0" algn="l"/>
              </a:tabLst>
            </a:pPr>
            <a:r>
              <a:rPr lang="pt-BR" sz="3200" b="1" strike="noStrike" spc="-1" dirty="0">
                <a:solidFill>
                  <a:srgbClr val="002060"/>
                </a:solidFill>
                <a:latin typeface="Calibri Light"/>
              </a:rPr>
              <a:t>“As escolas de governo têm papel significativo na vida do servidor público, valorizando-o e qualificando-o para a construção de uma nova imagem do serviço público</a:t>
            </a:r>
            <a:r>
              <a:rPr lang="pt-BR" sz="3200" b="1" strike="noStrike" spc="-1" dirty="0" smtClean="0">
                <a:solidFill>
                  <a:srgbClr val="002060"/>
                </a:solidFill>
                <a:latin typeface="Calibri Light"/>
              </a:rPr>
              <a:t>”</a:t>
            </a:r>
          </a:p>
          <a:p>
            <a:pPr indent="0" algn="ctr" defTabSz="914400">
              <a:lnSpc>
                <a:spcPct val="90000"/>
              </a:lnSpc>
              <a:spcBef>
                <a:spcPts val="1001"/>
              </a:spcBef>
              <a:buNone/>
              <a:tabLst>
                <a:tab pos="0" algn="l"/>
              </a:tabLst>
            </a:pPr>
            <a:endParaRPr lang="pt-BR" sz="3200" b="1" strike="noStrike" spc="-1" dirty="0" smtClean="0">
              <a:solidFill>
                <a:srgbClr val="002060"/>
              </a:solidFill>
              <a:latin typeface="Calibri Light"/>
            </a:endParaRPr>
          </a:p>
          <a:p>
            <a:r>
              <a:rPr lang="pt-BR" sz="1400" dirty="0" smtClean="0">
                <a:solidFill>
                  <a:schemeClr val="accent5">
                    <a:lumMod val="50000"/>
                  </a:schemeClr>
                </a:solidFill>
              </a:rPr>
              <a:t>AIRES, Renan Felipe de Faria; SALGADO, Camila Cristina Rodrigues; AYRES, Kátia Virginia, ARAÚJO, Afrânio Galdino de. Escola de Governo: o panorama brasileiro. </a:t>
            </a:r>
            <a:r>
              <a:rPr lang="pt-BR" sz="1400" b="1" dirty="0" smtClean="0">
                <a:solidFill>
                  <a:schemeClr val="accent5">
                    <a:lumMod val="50000"/>
                  </a:schemeClr>
                </a:solidFill>
              </a:rPr>
              <a:t>Rev</a:t>
            </a:r>
            <a:r>
              <a:rPr lang="pt-BR" sz="1400" b="1" dirty="0">
                <a:solidFill>
                  <a:schemeClr val="accent5">
                    <a:lumMod val="50000"/>
                  </a:schemeClr>
                </a:solidFill>
              </a:rPr>
              <a:t>. Adm. Pública </a:t>
            </a:r>
            <a:r>
              <a:rPr lang="pt-BR" sz="1400" dirty="0">
                <a:solidFill>
                  <a:schemeClr val="accent5">
                    <a:lumMod val="50000"/>
                  </a:schemeClr>
                </a:solidFill>
              </a:rPr>
              <a:t>— Rio de Janeiro 48(4):1007-1027, jul./ago. 2014</a:t>
            </a:r>
            <a:endParaRPr lang="pt-BR" sz="1400" dirty="0">
              <a:solidFill>
                <a:schemeClr val="accent5">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CaixaDeTexto 7"/>
          <p:cNvSpPr/>
          <p:nvPr/>
        </p:nvSpPr>
        <p:spPr>
          <a:xfrm>
            <a:off x="829994" y="473535"/>
            <a:ext cx="10555182" cy="288581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spcBef>
                <a:spcPts val="1191"/>
              </a:spcBef>
              <a:spcAft>
                <a:spcPts val="992"/>
              </a:spcAft>
              <a:buClr>
                <a:srgbClr val="000000"/>
              </a:buClr>
            </a:pPr>
            <a:r>
              <a:rPr lang="pt-BR" sz="2400" dirty="0" smtClean="0">
                <a:solidFill>
                  <a:schemeClr val="accent5">
                    <a:lumMod val="50000"/>
                  </a:schemeClr>
                </a:solidFill>
                <a:latin typeface="Calibri" charset="0"/>
                <a:ea typeface="Calibri" charset="0"/>
                <a:cs typeface="Calibri" charset="0"/>
              </a:rPr>
              <a:t>A Fundação Escola de Governo ENA tem sua base legal na Lei Complementar 446, de 24 de junho de 2009, no Decreto 2583, de 08 de setembro de 2009, na Lei Complementar 562, de 04 de janeiro de 2012, na Lei complementar 741, de 12 de junho de 2019, no Decreto </a:t>
            </a:r>
            <a:r>
              <a:rPr lang="pt-BR" sz="2400" dirty="0" smtClean="0">
                <a:solidFill>
                  <a:schemeClr val="accent5">
                    <a:lumMod val="50000"/>
                  </a:schemeClr>
                </a:solidFill>
                <a:latin typeface="Calibri" charset="0"/>
                <a:ea typeface="Calibri" charset="0"/>
                <a:cs typeface="Calibri" charset="0"/>
              </a:rPr>
              <a:t>41 de 02 de março de 2023</a:t>
            </a:r>
            <a:r>
              <a:rPr lang="pt-BR" sz="2400" dirty="0" smtClean="0">
                <a:solidFill>
                  <a:schemeClr val="accent5">
                    <a:lumMod val="50000"/>
                  </a:schemeClr>
                </a:solidFill>
                <a:latin typeface="Calibri" charset="0"/>
                <a:ea typeface="Calibri" charset="0"/>
                <a:cs typeface="Calibri" charset="0"/>
              </a:rPr>
              <a:t>, </a:t>
            </a:r>
            <a:r>
              <a:rPr lang="pt-BR" sz="2400" dirty="0" smtClean="0">
                <a:solidFill>
                  <a:schemeClr val="accent5">
                    <a:lumMod val="50000"/>
                  </a:schemeClr>
                </a:solidFill>
                <a:latin typeface="Calibri" charset="0"/>
                <a:ea typeface="Calibri" charset="0"/>
                <a:cs typeface="Calibri" charset="0"/>
              </a:rPr>
              <a:t>na Resolução CEE/SC 003, de 07 de fevereiro de 2017, no Parecer CEE/SC 018, de 07 de fevereiro de 2017 e no </a:t>
            </a:r>
            <a:r>
              <a:rPr lang="pt-BR" sz="2400" smtClean="0">
                <a:solidFill>
                  <a:schemeClr val="accent5">
                    <a:lumMod val="50000"/>
                  </a:schemeClr>
                </a:solidFill>
                <a:latin typeface="Calibri" charset="0"/>
                <a:ea typeface="Calibri" charset="0"/>
                <a:cs typeface="Calibri" charset="0"/>
              </a:rPr>
              <a:t>Decreto </a:t>
            </a:r>
            <a:r>
              <a:rPr lang="pt-BR" sz="2400">
                <a:solidFill>
                  <a:schemeClr val="accent5">
                    <a:lumMod val="50000"/>
                  </a:schemeClr>
                </a:solidFill>
                <a:latin typeface="Calibri" charset="0"/>
                <a:ea typeface="Calibri" charset="0"/>
                <a:cs typeface="Calibri" charset="0"/>
              </a:rPr>
              <a:t>2.189, </a:t>
            </a:r>
            <a:r>
              <a:rPr lang="pt-BR" sz="2400">
                <a:solidFill>
                  <a:schemeClr val="accent5">
                    <a:lumMod val="50000"/>
                  </a:schemeClr>
                </a:solidFill>
                <a:latin typeface="Calibri" charset="0"/>
                <a:ea typeface="Calibri" charset="0"/>
                <a:cs typeface="Calibri" charset="0"/>
              </a:rPr>
              <a:t>de </a:t>
            </a:r>
            <a:r>
              <a:rPr lang="pt-BR" sz="2400" smtClean="0">
                <a:solidFill>
                  <a:schemeClr val="accent5">
                    <a:lumMod val="50000"/>
                  </a:schemeClr>
                </a:solidFill>
                <a:latin typeface="Calibri" charset="0"/>
                <a:ea typeface="Calibri" charset="0"/>
                <a:cs typeface="Calibri" charset="0"/>
              </a:rPr>
              <a:t>28 de setembro de 2022</a:t>
            </a:r>
            <a:r>
              <a:rPr lang="pt-BR" sz="2400" smtClean="0">
                <a:solidFill>
                  <a:schemeClr val="accent5">
                    <a:lumMod val="50000"/>
                  </a:schemeClr>
                </a:solidFill>
                <a:latin typeface="Calibri" charset="0"/>
                <a:ea typeface="Calibri" charset="0"/>
                <a:cs typeface="Calibri" charset="0"/>
              </a:rPr>
              <a:t>.</a:t>
            </a:r>
            <a:endParaRPr lang="pt-BR" sz="2400" strike="noStrike" spc="-1" dirty="0">
              <a:solidFill>
                <a:schemeClr val="accent5">
                  <a:lumMod val="50000"/>
                </a:schemeClr>
              </a:solidFill>
              <a:latin typeface="Calibri" charset="0"/>
              <a:ea typeface="Calibri" charset="0"/>
              <a:cs typeface="Calibri" charset="0"/>
            </a:endParaRPr>
          </a:p>
        </p:txBody>
      </p:sp>
      <p:pic>
        <p:nvPicPr>
          <p:cNvPr id="2" name="Imagem 1"/>
          <p:cNvPicPr>
            <a:picLocks noChangeAspect="1"/>
          </p:cNvPicPr>
          <p:nvPr/>
        </p:nvPicPr>
        <p:blipFill>
          <a:blip r:embed="rId2"/>
          <a:stretch>
            <a:fillRect/>
          </a:stretch>
        </p:blipFill>
        <p:spPr>
          <a:xfrm>
            <a:off x="3685361" y="3133560"/>
            <a:ext cx="3874638" cy="2381466"/>
          </a:xfrm>
          <a:prstGeom prst="rect">
            <a:avLst/>
          </a:prstGeom>
          <a:effectLst>
            <a:outerShdw blurRad="50800" dist="50800" dir="5400000" algn="ctr" rotWithShape="0">
              <a:schemeClr val="accent1"/>
            </a:outerShdw>
          </a:effectLst>
        </p:spPr>
      </p:pic>
      <p:grpSp>
        <p:nvGrpSpPr>
          <p:cNvPr id="6" name="object 2"/>
          <p:cNvGrpSpPr/>
          <p:nvPr/>
        </p:nvGrpSpPr>
        <p:grpSpPr>
          <a:xfrm>
            <a:off x="0" y="5782491"/>
            <a:ext cx="12192000" cy="1075509"/>
            <a:chOff x="-6095" y="0"/>
            <a:chExt cx="12204700" cy="1489075"/>
          </a:xfrm>
        </p:grpSpPr>
        <p:pic>
          <p:nvPicPr>
            <p:cNvPr id="7" name="object 3"/>
            <p:cNvPicPr/>
            <p:nvPr/>
          </p:nvPicPr>
          <p:blipFill>
            <a:blip r:embed="rId3" cstate="print"/>
            <a:stretch>
              <a:fillRect/>
            </a:stretch>
          </p:blipFill>
          <p:spPr>
            <a:xfrm>
              <a:off x="2083308" y="0"/>
              <a:ext cx="7620000" cy="1476755"/>
            </a:xfrm>
            <a:prstGeom prst="rect">
              <a:avLst/>
            </a:prstGeom>
          </p:spPr>
        </p:pic>
        <p:sp>
          <p:nvSpPr>
            <p:cNvPr id="8"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9"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10"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11"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extLst>
      <p:ext uri="{BB962C8B-B14F-4D97-AF65-F5344CB8AC3E}">
        <p14:creationId xmlns:p14="http://schemas.microsoft.com/office/powerpoint/2010/main" val="1267522138"/>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CaixaDeTexto 7"/>
          <p:cNvSpPr/>
          <p:nvPr/>
        </p:nvSpPr>
        <p:spPr>
          <a:xfrm>
            <a:off x="725450" y="498563"/>
            <a:ext cx="10713513" cy="222995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defTabSz="914400">
              <a:spcBef>
                <a:spcPts val="1191"/>
              </a:spcBef>
              <a:spcAft>
                <a:spcPts val="992"/>
              </a:spcAft>
              <a:buClr>
                <a:srgbClr val="000000"/>
              </a:buClr>
            </a:pPr>
            <a:r>
              <a:rPr lang="en-US" sz="2400" strike="noStrike" spc="-1" dirty="0">
                <a:solidFill>
                  <a:schemeClr val="accent5">
                    <a:lumMod val="50000"/>
                  </a:schemeClr>
                </a:solidFill>
                <a:latin typeface="Calibri" charset="0"/>
                <a:ea typeface="Calibri" charset="0"/>
                <a:cs typeface="Calibri" charset="0"/>
              </a:rPr>
              <a:t>A Fundação Escola de Governo – ENA, com foco na busca pela excelência na sua prestação de serviços aos órgãos e aos servidores, criou em 2022 a Comissão Própria de Avaliação – </a:t>
            </a:r>
            <a:r>
              <a:rPr lang="en-US" sz="2400" strike="noStrike" spc="-1" dirty="0" smtClean="0">
                <a:solidFill>
                  <a:schemeClr val="accent5">
                    <a:lumMod val="50000"/>
                  </a:schemeClr>
                </a:solidFill>
                <a:latin typeface="Calibri" charset="0"/>
                <a:ea typeface="Calibri" charset="0"/>
                <a:cs typeface="Calibri" charset="0"/>
              </a:rPr>
              <a:t>CPA</a:t>
            </a:r>
            <a:r>
              <a:rPr lang="en-US" sz="2400" spc="-1" dirty="0" smtClean="0">
                <a:solidFill>
                  <a:schemeClr val="accent5">
                    <a:lumMod val="50000"/>
                  </a:schemeClr>
                </a:solidFill>
                <a:latin typeface="Calibri" charset="0"/>
                <a:ea typeface="Calibri" charset="0"/>
                <a:cs typeface="Calibri" charset="0"/>
              </a:rPr>
              <a:t>, atendendo os preceitos legais e baseando o </a:t>
            </a:r>
            <a:r>
              <a:rPr lang="en-US" sz="2400" strike="noStrike" spc="-1" dirty="0" smtClean="0">
                <a:solidFill>
                  <a:schemeClr val="accent5">
                    <a:lumMod val="50000"/>
                  </a:schemeClr>
                </a:solidFill>
                <a:latin typeface="Calibri" charset="0"/>
                <a:ea typeface="Calibri" charset="0"/>
                <a:cs typeface="Calibri" charset="0"/>
              </a:rPr>
              <a:t>funcionamento </a:t>
            </a:r>
            <a:r>
              <a:rPr lang="en-US" sz="2400" strike="noStrike" spc="-1" dirty="0">
                <a:solidFill>
                  <a:schemeClr val="accent5">
                    <a:lumMod val="50000"/>
                  </a:schemeClr>
                </a:solidFill>
                <a:latin typeface="Calibri" charset="0"/>
                <a:ea typeface="Calibri" charset="0"/>
                <a:cs typeface="Calibri" charset="0"/>
              </a:rPr>
              <a:t>e objetivos da Comissão Própria de Avaliação (CPA) </a:t>
            </a:r>
            <a:r>
              <a:rPr lang="en-US" sz="2400" strike="noStrike" spc="-1" dirty="0" smtClean="0">
                <a:solidFill>
                  <a:schemeClr val="accent5">
                    <a:lumMod val="50000"/>
                  </a:schemeClr>
                </a:solidFill>
                <a:latin typeface="Calibri" charset="0"/>
                <a:ea typeface="Calibri" charset="0"/>
                <a:cs typeface="Calibri" charset="0"/>
              </a:rPr>
              <a:t>previstos </a:t>
            </a:r>
            <a:r>
              <a:rPr lang="en-US" sz="2400" strike="noStrike" spc="-1" dirty="0">
                <a:solidFill>
                  <a:schemeClr val="accent5">
                    <a:lumMod val="50000"/>
                  </a:schemeClr>
                </a:solidFill>
                <a:latin typeface="Calibri" charset="0"/>
                <a:ea typeface="Calibri" charset="0"/>
                <a:cs typeface="Calibri" charset="0"/>
              </a:rPr>
              <a:t>na Lei nº 10.861/2004, </a:t>
            </a:r>
            <a:r>
              <a:rPr lang="en-US" sz="2400" strike="noStrike" spc="-1" dirty="0" smtClean="0">
                <a:solidFill>
                  <a:schemeClr val="accent5">
                    <a:lumMod val="50000"/>
                  </a:schemeClr>
                </a:solidFill>
                <a:latin typeface="Calibri" charset="0"/>
                <a:ea typeface="Calibri" charset="0"/>
                <a:cs typeface="Calibri" charset="0"/>
              </a:rPr>
              <a:t>que cria o </a:t>
            </a:r>
            <a:r>
              <a:rPr lang="en-US" sz="2400" strike="noStrike" spc="-1" dirty="0">
                <a:solidFill>
                  <a:schemeClr val="accent5">
                    <a:lumMod val="50000"/>
                  </a:schemeClr>
                </a:solidFill>
                <a:latin typeface="Calibri" charset="0"/>
                <a:ea typeface="Calibri" charset="0"/>
                <a:cs typeface="Calibri" charset="0"/>
              </a:rPr>
              <a:t>Sistema Nacional de Avaliação do Ensino Superior (SINAES). </a:t>
            </a:r>
            <a:endParaRPr lang="pt-BR" sz="2400" strike="noStrike" spc="-1" dirty="0">
              <a:solidFill>
                <a:schemeClr val="accent5">
                  <a:lumMod val="50000"/>
                </a:schemeClr>
              </a:solidFill>
              <a:latin typeface="Calibri" charset="0"/>
              <a:ea typeface="Calibri" charset="0"/>
              <a:cs typeface="Calibri" charset="0"/>
            </a:endParaRPr>
          </a:p>
          <a:p>
            <a:pPr marL="216000" indent="-228600" algn="just" defTabSz="914400">
              <a:lnSpc>
                <a:spcPct val="150000"/>
              </a:lnSpc>
              <a:spcBef>
                <a:spcPts val="1191"/>
              </a:spcBef>
              <a:spcAft>
                <a:spcPts val="992"/>
              </a:spcAft>
              <a:buClr>
                <a:srgbClr val="000000"/>
              </a:buClr>
              <a:buFont typeface="Arial"/>
              <a:buChar char="•"/>
            </a:pPr>
            <a:endParaRPr lang="pt-BR" sz="2400" b="1" strike="noStrike" spc="-1" dirty="0">
              <a:solidFill>
                <a:srgbClr val="000000"/>
              </a:solidFill>
              <a:latin typeface="+mj-lt"/>
            </a:endParaRPr>
          </a:p>
        </p:txBody>
      </p:sp>
      <p:pic>
        <p:nvPicPr>
          <p:cNvPr id="2" name="Imagem 1"/>
          <p:cNvPicPr>
            <a:picLocks noChangeAspect="1"/>
          </p:cNvPicPr>
          <p:nvPr/>
        </p:nvPicPr>
        <p:blipFill>
          <a:blip r:embed="rId2"/>
          <a:stretch>
            <a:fillRect/>
          </a:stretch>
        </p:blipFill>
        <p:spPr>
          <a:xfrm>
            <a:off x="2384123" y="2772595"/>
            <a:ext cx="6630310" cy="2545225"/>
          </a:xfrm>
          <a:prstGeom prst="rect">
            <a:avLst/>
          </a:prstGeom>
          <a:effectLst>
            <a:outerShdw blurRad="50800" dist="50800" dir="5400000" algn="ctr" rotWithShape="0">
              <a:schemeClr val="accent1">
                <a:lumMod val="75000"/>
              </a:schemeClr>
            </a:outerShdw>
          </a:effectLst>
        </p:spPr>
      </p:pic>
      <p:grpSp>
        <p:nvGrpSpPr>
          <p:cNvPr id="6" name="object 2"/>
          <p:cNvGrpSpPr/>
          <p:nvPr/>
        </p:nvGrpSpPr>
        <p:grpSpPr>
          <a:xfrm>
            <a:off x="0" y="5782491"/>
            <a:ext cx="12192000" cy="1075509"/>
            <a:chOff x="-6095" y="0"/>
            <a:chExt cx="12204700" cy="1489075"/>
          </a:xfrm>
        </p:grpSpPr>
        <p:pic>
          <p:nvPicPr>
            <p:cNvPr id="7" name="object 3"/>
            <p:cNvPicPr/>
            <p:nvPr/>
          </p:nvPicPr>
          <p:blipFill>
            <a:blip r:embed="rId3" cstate="print"/>
            <a:stretch>
              <a:fillRect/>
            </a:stretch>
          </p:blipFill>
          <p:spPr>
            <a:xfrm>
              <a:off x="2083308" y="0"/>
              <a:ext cx="7620000" cy="1476755"/>
            </a:xfrm>
            <a:prstGeom prst="rect">
              <a:avLst/>
            </a:prstGeom>
          </p:spPr>
        </p:pic>
        <p:sp>
          <p:nvSpPr>
            <p:cNvPr id="8"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9"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10"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11"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CaixaDeTexto 3"/>
          <p:cNvSpPr/>
          <p:nvPr/>
        </p:nvSpPr>
        <p:spPr>
          <a:xfrm>
            <a:off x="233082" y="318341"/>
            <a:ext cx="11600330" cy="2460758"/>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r>
              <a:rPr lang="pt-BR" sz="2200" strike="noStrike" spc="-1" dirty="0">
                <a:solidFill>
                  <a:schemeClr val="accent5">
                    <a:lumMod val="50000"/>
                  </a:schemeClr>
                </a:solidFill>
                <a:latin typeface="Calibri" charset="0"/>
                <a:ea typeface="Calibri" charset="0"/>
                <a:cs typeface="Calibri" charset="0"/>
              </a:rPr>
              <a:t>A Comissão Própria de Avaliação – CPA/ENA foi constituída através da Portaria nº1/2024, publicada no Diário Oficial do Estado nº 22.183 de 15/1/2024 e tem como membros Ayrton Benedett de Souza, representante da sociedade civil, Maryanne Terezinha Mattos, suplente da sociedade civil, Alex Fabiano Wehrle, representante da Diretoria Técnico Científica, Flávia Caroline Cardoso, suplente da Diretoria Técnico Científica, Sandro Aparecido Kanzler, representante dos Docentes, Marcelo Gasparino da Silva, suplente dos Docentes, Gisele Floriano Coelho, representante dos Discentes e Gumildes Rupert Ribeiro, suplente dos Discentes.</a:t>
            </a:r>
          </a:p>
        </p:txBody>
      </p:sp>
      <p:sp>
        <p:nvSpPr>
          <p:cNvPr id="61" name="CaixaDeTexto 7"/>
          <p:cNvSpPr/>
          <p:nvPr/>
        </p:nvSpPr>
        <p:spPr>
          <a:xfrm>
            <a:off x="1838880" y="819000"/>
            <a:ext cx="9169200" cy="729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defTabSz="914400">
              <a:lnSpc>
                <a:spcPct val="100000"/>
              </a:lnSpc>
            </a:pPr>
            <a:endParaRPr lang="pt-BR" sz="1800" b="0" strike="noStrike" spc="-1">
              <a:solidFill>
                <a:srgbClr val="000000"/>
              </a:solidFill>
              <a:latin typeface="Arial"/>
            </a:endParaRPr>
          </a:p>
          <a:p>
            <a:pPr defTabSz="914400">
              <a:lnSpc>
                <a:spcPct val="100000"/>
              </a:lnSpc>
            </a:pPr>
            <a:r>
              <a:rPr lang="pt-BR" sz="2400" b="0" strike="noStrike" spc="-1">
                <a:solidFill>
                  <a:schemeClr val="dk1"/>
                </a:solidFill>
                <a:latin typeface="comic"/>
              </a:rPr>
              <a:t>            </a:t>
            </a:r>
            <a:endParaRPr lang="pt-BR" sz="2400" b="0" strike="noStrike" spc="-1">
              <a:solidFill>
                <a:srgbClr val="000000"/>
              </a:solidFill>
              <a:latin typeface="Arial"/>
            </a:endParaRPr>
          </a:p>
        </p:txBody>
      </p:sp>
      <p:pic>
        <p:nvPicPr>
          <p:cNvPr id="2" name="Imagem 1"/>
          <p:cNvPicPr>
            <a:picLocks noChangeAspect="1"/>
          </p:cNvPicPr>
          <p:nvPr/>
        </p:nvPicPr>
        <p:blipFill>
          <a:blip r:embed="rId2"/>
          <a:stretch>
            <a:fillRect/>
          </a:stretch>
        </p:blipFill>
        <p:spPr>
          <a:xfrm>
            <a:off x="2438399" y="2907485"/>
            <a:ext cx="6563045" cy="2770905"/>
          </a:xfrm>
          <a:prstGeom prst="rect">
            <a:avLst/>
          </a:prstGeom>
          <a:effectLst>
            <a:outerShdw blurRad="50800" dist="50800" dir="5400000" algn="ctr" rotWithShape="0">
              <a:schemeClr val="accent1">
                <a:lumMod val="75000"/>
              </a:schemeClr>
            </a:outerShdw>
          </a:effectLst>
        </p:spPr>
      </p:pic>
      <p:grpSp>
        <p:nvGrpSpPr>
          <p:cNvPr id="6" name="object 2"/>
          <p:cNvGrpSpPr/>
          <p:nvPr/>
        </p:nvGrpSpPr>
        <p:grpSpPr>
          <a:xfrm>
            <a:off x="0" y="5782491"/>
            <a:ext cx="12192000" cy="1075509"/>
            <a:chOff x="-6095" y="0"/>
            <a:chExt cx="12204700" cy="1489075"/>
          </a:xfrm>
        </p:grpSpPr>
        <p:pic>
          <p:nvPicPr>
            <p:cNvPr id="7" name="object 3"/>
            <p:cNvPicPr/>
            <p:nvPr/>
          </p:nvPicPr>
          <p:blipFill>
            <a:blip r:embed="rId3" cstate="print"/>
            <a:stretch>
              <a:fillRect/>
            </a:stretch>
          </p:blipFill>
          <p:spPr>
            <a:xfrm>
              <a:off x="2083308" y="0"/>
              <a:ext cx="7620000" cy="1476755"/>
            </a:xfrm>
            <a:prstGeom prst="rect">
              <a:avLst/>
            </a:prstGeom>
          </p:spPr>
        </p:pic>
        <p:sp>
          <p:nvSpPr>
            <p:cNvPr id="8"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9"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10"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11"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p15="http://schemas.microsoft.com/office/powerpoint/2012/main" xmlns="">
      <p:transition spd="med">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CaixaDeTexto 7"/>
          <p:cNvSpPr/>
          <p:nvPr/>
        </p:nvSpPr>
        <p:spPr>
          <a:xfrm>
            <a:off x="508008" y="1324493"/>
            <a:ext cx="11175024" cy="368591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216000" indent="-228600" algn="just">
              <a:lnSpc>
                <a:spcPct val="90000"/>
              </a:lnSpc>
              <a:spcBef>
                <a:spcPts val="1191"/>
              </a:spcBef>
              <a:spcAft>
                <a:spcPts val="992"/>
              </a:spcAft>
              <a:buClr>
                <a:srgbClr val="000000"/>
              </a:buClr>
              <a:buFont typeface="Arial"/>
              <a:buChar char="•"/>
            </a:pPr>
            <a:r>
              <a:rPr lang="pt-BR" sz="2200" b="1" spc="-1" dirty="0" smtClean="0">
                <a:solidFill>
                  <a:schemeClr val="accent5">
                    <a:lumMod val="50000"/>
                  </a:schemeClr>
                </a:solidFill>
                <a:latin typeface="Calibri" charset="0"/>
                <a:ea typeface="Calibri" charset="0"/>
                <a:cs typeface="Calibri" charset="0"/>
              </a:rPr>
              <a:t>Coordenação </a:t>
            </a:r>
            <a:r>
              <a:rPr lang="pt-BR" sz="2200" b="1" spc="-1" dirty="0">
                <a:solidFill>
                  <a:schemeClr val="accent5">
                    <a:lumMod val="50000"/>
                  </a:schemeClr>
                </a:solidFill>
                <a:latin typeface="Calibri" charset="0"/>
                <a:ea typeface="Calibri" charset="0"/>
                <a:cs typeface="Calibri" charset="0"/>
              </a:rPr>
              <a:t>e </a:t>
            </a:r>
            <a:r>
              <a:rPr lang="pt-BR" sz="2200" b="1" spc="-1" dirty="0" smtClean="0">
                <a:solidFill>
                  <a:schemeClr val="accent5">
                    <a:lumMod val="50000"/>
                  </a:schemeClr>
                </a:solidFill>
                <a:latin typeface="Calibri" charset="0"/>
                <a:ea typeface="Calibri" charset="0"/>
                <a:cs typeface="Calibri" charset="0"/>
              </a:rPr>
              <a:t>Planejamento</a:t>
            </a:r>
            <a:r>
              <a:rPr lang="pt-BR" sz="2200" spc="-1" dirty="0" smtClean="0">
                <a:solidFill>
                  <a:schemeClr val="accent5">
                    <a:lumMod val="50000"/>
                  </a:schemeClr>
                </a:solidFill>
                <a:latin typeface="Calibri" charset="0"/>
                <a:ea typeface="Calibri" charset="0"/>
                <a:cs typeface="Calibri" charset="0"/>
              </a:rPr>
              <a:t>: definir </a:t>
            </a:r>
            <a:r>
              <a:rPr lang="pt-BR" sz="2200" spc="-1" dirty="0">
                <a:solidFill>
                  <a:schemeClr val="accent5">
                    <a:lumMod val="50000"/>
                  </a:schemeClr>
                </a:solidFill>
                <a:latin typeface="Calibri" charset="0"/>
                <a:ea typeface="Calibri" charset="0"/>
                <a:cs typeface="Calibri" charset="0"/>
              </a:rPr>
              <a:t>objetivos, estratégias e metodologia do processo avaliativo.</a:t>
            </a:r>
          </a:p>
          <a:p>
            <a:pPr marL="216000" indent="-228600" algn="just">
              <a:lnSpc>
                <a:spcPct val="90000"/>
              </a:lnSpc>
              <a:spcBef>
                <a:spcPts val="1191"/>
              </a:spcBef>
              <a:spcAft>
                <a:spcPts val="992"/>
              </a:spcAft>
              <a:buClr>
                <a:srgbClr val="000000"/>
              </a:buClr>
              <a:buFont typeface="Arial"/>
              <a:buChar char="•"/>
            </a:pPr>
            <a:r>
              <a:rPr lang="pt-BR" sz="2200" b="1" spc="-1" dirty="0" smtClean="0">
                <a:solidFill>
                  <a:schemeClr val="accent5">
                    <a:lumMod val="50000"/>
                  </a:schemeClr>
                </a:solidFill>
                <a:latin typeface="Calibri" charset="0"/>
                <a:ea typeface="Calibri" charset="0"/>
                <a:cs typeface="Calibri" charset="0"/>
              </a:rPr>
              <a:t>Envolvimento Acadêmico</a:t>
            </a:r>
            <a:r>
              <a:rPr lang="pt-BR" sz="2200" spc="-1" dirty="0" smtClean="0">
                <a:solidFill>
                  <a:schemeClr val="accent5">
                    <a:lumMod val="50000"/>
                  </a:schemeClr>
                </a:solidFill>
                <a:latin typeface="Calibri" charset="0"/>
                <a:ea typeface="Calibri" charset="0"/>
                <a:cs typeface="Calibri" charset="0"/>
              </a:rPr>
              <a:t>: promover </a:t>
            </a:r>
            <a:r>
              <a:rPr lang="pt-BR" sz="2200" spc="-1" dirty="0">
                <a:solidFill>
                  <a:schemeClr val="accent5">
                    <a:lumMod val="50000"/>
                  </a:schemeClr>
                </a:solidFill>
                <a:latin typeface="Calibri" charset="0"/>
                <a:ea typeface="Calibri" charset="0"/>
                <a:cs typeface="Calibri" charset="0"/>
              </a:rPr>
              <a:t>participação com reuniões e atividades de sensibilização.</a:t>
            </a:r>
          </a:p>
          <a:p>
            <a:pPr marL="216000" indent="-228600" algn="just">
              <a:lnSpc>
                <a:spcPct val="90000"/>
              </a:lnSpc>
              <a:spcBef>
                <a:spcPts val="1191"/>
              </a:spcBef>
              <a:spcAft>
                <a:spcPts val="992"/>
              </a:spcAft>
              <a:buClr>
                <a:srgbClr val="000000"/>
              </a:buClr>
              <a:buFont typeface="Arial"/>
              <a:buChar char="•"/>
            </a:pPr>
            <a:r>
              <a:rPr lang="pt-BR" sz="2200" b="1" spc="-1" dirty="0" smtClean="0">
                <a:solidFill>
                  <a:schemeClr val="accent5">
                    <a:lumMod val="50000"/>
                  </a:schemeClr>
                </a:solidFill>
                <a:latin typeface="Calibri" charset="0"/>
                <a:ea typeface="Calibri" charset="0"/>
                <a:cs typeface="Calibri" charset="0"/>
              </a:rPr>
              <a:t>Grupos </a:t>
            </a:r>
            <a:r>
              <a:rPr lang="pt-BR" sz="2200" b="1" spc="-1" dirty="0">
                <a:solidFill>
                  <a:schemeClr val="accent5">
                    <a:lumMod val="50000"/>
                  </a:schemeClr>
                </a:solidFill>
                <a:latin typeface="Calibri" charset="0"/>
                <a:ea typeface="Calibri" charset="0"/>
                <a:cs typeface="Calibri" charset="0"/>
              </a:rPr>
              <a:t>de Trabalho e </a:t>
            </a:r>
            <a:r>
              <a:rPr lang="pt-BR" sz="2200" b="1" spc="-1" dirty="0" smtClean="0">
                <a:solidFill>
                  <a:schemeClr val="accent5">
                    <a:lumMod val="50000"/>
                  </a:schemeClr>
                </a:solidFill>
                <a:latin typeface="Calibri" charset="0"/>
                <a:ea typeface="Calibri" charset="0"/>
                <a:cs typeface="Calibri" charset="0"/>
              </a:rPr>
              <a:t>Ferramentas</a:t>
            </a:r>
            <a:r>
              <a:rPr lang="pt-BR" sz="2200" spc="-1" dirty="0" smtClean="0">
                <a:solidFill>
                  <a:schemeClr val="accent5">
                    <a:lumMod val="50000"/>
                  </a:schemeClr>
                </a:solidFill>
                <a:latin typeface="Calibri" charset="0"/>
                <a:ea typeface="Calibri" charset="0"/>
                <a:cs typeface="Calibri" charset="0"/>
              </a:rPr>
              <a:t>: organizar </a:t>
            </a:r>
            <a:r>
              <a:rPr lang="pt-BR" sz="2200" spc="-1" dirty="0">
                <a:solidFill>
                  <a:schemeClr val="accent5">
                    <a:lumMod val="50000"/>
                  </a:schemeClr>
                </a:solidFill>
                <a:latin typeface="Calibri" charset="0"/>
                <a:ea typeface="Calibri" charset="0"/>
                <a:cs typeface="Calibri" charset="0"/>
              </a:rPr>
              <a:t>grupos e desenvolver instrumentos de coleta de dados (questionários, entrevistas).</a:t>
            </a:r>
          </a:p>
          <a:p>
            <a:pPr marL="216000" indent="-228600" algn="just">
              <a:lnSpc>
                <a:spcPct val="90000"/>
              </a:lnSpc>
              <a:spcBef>
                <a:spcPts val="1191"/>
              </a:spcBef>
              <a:spcAft>
                <a:spcPts val="992"/>
              </a:spcAft>
              <a:buClr>
                <a:srgbClr val="000000"/>
              </a:buClr>
              <a:buFont typeface="Arial"/>
              <a:buChar char="•"/>
            </a:pPr>
            <a:r>
              <a:rPr lang="pt-BR" sz="2200" b="1" spc="-1" dirty="0" smtClean="0">
                <a:solidFill>
                  <a:schemeClr val="accent5">
                    <a:lumMod val="50000"/>
                  </a:schemeClr>
                </a:solidFill>
                <a:latin typeface="Calibri" charset="0"/>
                <a:ea typeface="Calibri" charset="0"/>
                <a:cs typeface="Calibri" charset="0"/>
              </a:rPr>
              <a:t>Análise </a:t>
            </a:r>
            <a:r>
              <a:rPr lang="pt-BR" sz="2200" b="1" spc="-1" dirty="0">
                <a:solidFill>
                  <a:schemeClr val="accent5">
                    <a:lumMod val="50000"/>
                  </a:schemeClr>
                </a:solidFill>
                <a:latin typeface="Calibri" charset="0"/>
                <a:ea typeface="Calibri" charset="0"/>
                <a:cs typeface="Calibri" charset="0"/>
              </a:rPr>
              <a:t>e </a:t>
            </a:r>
            <a:r>
              <a:rPr lang="pt-BR" sz="2200" b="1" spc="-1" dirty="0" smtClean="0">
                <a:solidFill>
                  <a:schemeClr val="accent5">
                    <a:lumMod val="50000"/>
                  </a:schemeClr>
                </a:solidFill>
                <a:latin typeface="Calibri" charset="0"/>
                <a:ea typeface="Calibri" charset="0"/>
                <a:cs typeface="Calibri" charset="0"/>
              </a:rPr>
              <a:t>Comunicação</a:t>
            </a:r>
            <a:r>
              <a:rPr lang="pt-BR" sz="2200" spc="-1" dirty="0" smtClean="0">
                <a:solidFill>
                  <a:schemeClr val="accent5">
                    <a:lumMod val="50000"/>
                  </a:schemeClr>
                </a:solidFill>
                <a:latin typeface="Calibri" charset="0"/>
                <a:ea typeface="Calibri" charset="0"/>
                <a:cs typeface="Calibri" charset="0"/>
              </a:rPr>
              <a:t>: sistematizar</a:t>
            </a:r>
            <a:r>
              <a:rPr lang="pt-BR" sz="2200" spc="-1" dirty="0">
                <a:solidFill>
                  <a:schemeClr val="accent5">
                    <a:lumMod val="50000"/>
                  </a:schemeClr>
                </a:solidFill>
                <a:latin typeface="Calibri" charset="0"/>
                <a:ea typeface="Calibri" charset="0"/>
                <a:cs typeface="Calibri" charset="0"/>
              </a:rPr>
              <a:t>, analisar dados e divulgar resultados com a comunidade.</a:t>
            </a:r>
          </a:p>
          <a:p>
            <a:pPr marL="216000" indent="-228600" algn="just">
              <a:lnSpc>
                <a:spcPct val="90000"/>
              </a:lnSpc>
              <a:spcBef>
                <a:spcPts val="1191"/>
              </a:spcBef>
              <a:spcAft>
                <a:spcPts val="992"/>
              </a:spcAft>
              <a:buClr>
                <a:srgbClr val="000000"/>
              </a:buClr>
              <a:buFont typeface="Arial"/>
              <a:buChar char="•"/>
            </a:pPr>
            <a:r>
              <a:rPr lang="pt-BR" sz="2200" b="1" spc="-1" dirty="0" smtClean="0">
                <a:solidFill>
                  <a:schemeClr val="accent5">
                    <a:lumMod val="50000"/>
                  </a:schemeClr>
                </a:solidFill>
                <a:latin typeface="Calibri" charset="0"/>
                <a:ea typeface="Calibri" charset="0"/>
                <a:cs typeface="Calibri" charset="0"/>
              </a:rPr>
              <a:t>Acompanhamento </a:t>
            </a:r>
            <a:r>
              <a:rPr lang="pt-BR" sz="2200" b="1" spc="-1" dirty="0">
                <a:solidFill>
                  <a:schemeClr val="accent5">
                    <a:lumMod val="50000"/>
                  </a:schemeClr>
                </a:solidFill>
                <a:latin typeface="Calibri" charset="0"/>
                <a:ea typeface="Calibri" charset="0"/>
                <a:cs typeface="Calibri" charset="0"/>
              </a:rPr>
              <a:t>e </a:t>
            </a:r>
            <a:r>
              <a:rPr lang="pt-BR" sz="2200" b="1" spc="-1" dirty="0" smtClean="0">
                <a:solidFill>
                  <a:schemeClr val="accent5">
                    <a:lumMod val="50000"/>
                  </a:schemeClr>
                </a:solidFill>
                <a:latin typeface="Calibri" charset="0"/>
                <a:ea typeface="Calibri" charset="0"/>
                <a:cs typeface="Calibri" charset="0"/>
              </a:rPr>
              <a:t>Melhoria</a:t>
            </a:r>
            <a:r>
              <a:rPr lang="pt-BR" sz="2200" spc="-1" dirty="0" smtClean="0">
                <a:solidFill>
                  <a:schemeClr val="accent5">
                    <a:lumMod val="50000"/>
                  </a:schemeClr>
                </a:solidFill>
                <a:latin typeface="Calibri" charset="0"/>
                <a:ea typeface="Calibri" charset="0"/>
                <a:cs typeface="Calibri" charset="0"/>
              </a:rPr>
              <a:t>: facilitar </a:t>
            </a:r>
            <a:r>
              <a:rPr lang="pt-BR" sz="2200" spc="-1" dirty="0">
                <a:solidFill>
                  <a:schemeClr val="accent5">
                    <a:lumMod val="50000"/>
                  </a:schemeClr>
                </a:solidFill>
                <a:latin typeface="Calibri" charset="0"/>
                <a:ea typeface="Calibri" charset="0"/>
                <a:cs typeface="Calibri" charset="0"/>
              </a:rPr>
              <a:t>avaliação externa, acompanhar o Plano de Desenvolvimento Institucional e propor melhorias. </a:t>
            </a:r>
            <a:endParaRPr lang="pt-BR" sz="2200" spc="-1" dirty="0" smtClean="0">
              <a:solidFill>
                <a:schemeClr val="accent5">
                  <a:lumMod val="50000"/>
                </a:schemeClr>
              </a:solidFill>
              <a:latin typeface="Calibri" charset="0"/>
              <a:ea typeface="Calibri" charset="0"/>
              <a:cs typeface="Calibri" charset="0"/>
            </a:endParaRPr>
          </a:p>
          <a:p>
            <a:pPr marL="216000" indent="-228600" algn="just">
              <a:lnSpc>
                <a:spcPct val="90000"/>
              </a:lnSpc>
              <a:spcBef>
                <a:spcPts val="1191"/>
              </a:spcBef>
              <a:spcAft>
                <a:spcPts val="992"/>
              </a:spcAft>
              <a:buClr>
                <a:srgbClr val="000000"/>
              </a:buClr>
              <a:buFont typeface="Arial"/>
              <a:buChar char="•"/>
            </a:pPr>
            <a:r>
              <a:rPr lang="pt-BR" sz="2200" spc="-1" dirty="0" smtClean="0">
                <a:solidFill>
                  <a:schemeClr val="accent5">
                    <a:lumMod val="50000"/>
                  </a:schemeClr>
                </a:solidFill>
                <a:latin typeface="Calibri" charset="0"/>
                <a:ea typeface="Calibri" charset="0"/>
                <a:cs typeface="Calibri" charset="0"/>
              </a:rPr>
              <a:t>Acesso </a:t>
            </a:r>
            <a:r>
              <a:rPr lang="pt-BR" sz="2200" spc="-1" dirty="0">
                <a:solidFill>
                  <a:schemeClr val="accent5">
                    <a:lumMod val="50000"/>
                  </a:schemeClr>
                </a:solidFill>
                <a:latin typeface="Calibri" charset="0"/>
                <a:ea typeface="Calibri" charset="0"/>
                <a:cs typeface="Calibri" charset="0"/>
              </a:rPr>
              <a:t>no link </a:t>
            </a:r>
            <a:r>
              <a:rPr lang="pt-BR" sz="2200" spc="-1" dirty="0">
                <a:solidFill>
                  <a:schemeClr val="accent5">
                    <a:lumMod val="50000"/>
                  </a:schemeClr>
                </a:solidFill>
                <a:latin typeface="Calibri" charset="0"/>
                <a:ea typeface="Calibri" charset="0"/>
                <a:cs typeface="Calibri" charset="0"/>
                <a:hlinkClick r:id="rId2"/>
              </a:rPr>
              <a:t>https://www.enabrasil.sc.gov.br/cpa</a:t>
            </a:r>
            <a:r>
              <a:rPr lang="pt-BR" sz="2200" spc="-1" dirty="0" smtClean="0">
                <a:solidFill>
                  <a:schemeClr val="accent5">
                    <a:lumMod val="50000"/>
                  </a:schemeClr>
                </a:solidFill>
                <a:latin typeface="Calibri" charset="0"/>
                <a:ea typeface="Calibri" charset="0"/>
                <a:cs typeface="Calibri" charset="0"/>
                <a:hlinkClick r:id="rId2"/>
              </a:rPr>
              <a:t>/</a:t>
            </a:r>
            <a:r>
              <a:rPr lang="pt-BR" sz="2200" spc="-1" dirty="0" smtClean="0">
                <a:solidFill>
                  <a:schemeClr val="accent5">
                    <a:lumMod val="50000"/>
                  </a:schemeClr>
                </a:solidFill>
                <a:latin typeface="Calibri" charset="0"/>
                <a:ea typeface="Calibri" charset="0"/>
                <a:cs typeface="Calibri" charset="0"/>
              </a:rPr>
              <a:t> </a:t>
            </a:r>
            <a:endParaRPr lang="pt-BR" sz="2200" spc="-1" dirty="0">
              <a:solidFill>
                <a:schemeClr val="accent5">
                  <a:lumMod val="50000"/>
                </a:schemeClr>
              </a:solidFill>
              <a:latin typeface="Calibri" charset="0"/>
              <a:ea typeface="Calibri" charset="0"/>
              <a:cs typeface="Calibri" charset="0"/>
            </a:endParaRPr>
          </a:p>
          <a:p>
            <a:pPr marL="216000" indent="-228600" algn="just">
              <a:lnSpc>
                <a:spcPct val="90000"/>
              </a:lnSpc>
              <a:spcBef>
                <a:spcPts val="1191"/>
              </a:spcBef>
              <a:spcAft>
                <a:spcPts val="992"/>
              </a:spcAft>
              <a:buClr>
                <a:srgbClr val="000000"/>
              </a:buClr>
              <a:buFont typeface="Arial"/>
              <a:buChar char="•"/>
            </a:pPr>
            <a:endParaRPr lang="pt-BR" spc="-1" dirty="0">
              <a:solidFill>
                <a:srgbClr val="000000"/>
              </a:solidFill>
              <a:latin typeface="Arial"/>
            </a:endParaRPr>
          </a:p>
          <a:p>
            <a:pPr marL="216000" indent="-228600" algn="just" defTabSz="914400">
              <a:lnSpc>
                <a:spcPct val="90000"/>
              </a:lnSpc>
              <a:spcBef>
                <a:spcPts val="1191"/>
              </a:spcBef>
              <a:spcAft>
                <a:spcPts val="992"/>
              </a:spcAft>
              <a:buClr>
                <a:srgbClr val="000000"/>
              </a:buClr>
              <a:buFont typeface="Arial"/>
              <a:buChar char="•"/>
            </a:pPr>
            <a:endParaRPr lang="pt-BR" sz="1800" b="0" strike="noStrike" spc="-1" dirty="0">
              <a:solidFill>
                <a:srgbClr val="000000"/>
              </a:solidFill>
              <a:latin typeface="Arial"/>
            </a:endParaRPr>
          </a:p>
        </p:txBody>
      </p:sp>
      <p:sp>
        <p:nvSpPr>
          <p:cNvPr id="2" name="Título 1"/>
          <p:cNvSpPr>
            <a:spLocks noGrp="1"/>
          </p:cNvSpPr>
          <p:nvPr>
            <p:ph type="title"/>
          </p:nvPr>
        </p:nvSpPr>
        <p:spPr>
          <a:xfrm>
            <a:off x="2455865" y="592380"/>
            <a:ext cx="6802435" cy="647335"/>
          </a:xfrm>
          <a:noFill/>
        </p:spPr>
        <p:txBody>
          <a:bodyPr/>
          <a:lstStyle/>
          <a:p>
            <a:pPr algn="ctr"/>
            <a:r>
              <a:rPr lang="pt-BR" sz="3200" b="1" dirty="0" smtClean="0">
                <a:solidFill>
                  <a:schemeClr val="accent5">
                    <a:lumMod val="50000"/>
                  </a:schemeClr>
                </a:solidFill>
                <a:effectLst>
                  <a:outerShdw blurRad="38100" dist="38100" dir="2700000" algn="tl">
                    <a:srgbClr val="000000">
                      <a:alpha val="43137"/>
                    </a:srgbClr>
                  </a:outerShdw>
                </a:effectLst>
                <a:latin typeface="Calibri" charset="0"/>
                <a:ea typeface="Calibri" charset="0"/>
                <a:cs typeface="Calibri" charset="0"/>
              </a:rPr>
              <a:t>Atribuições da CPA-ENA</a:t>
            </a:r>
            <a:endParaRPr lang="pt-BR" sz="3200" b="1" dirty="0">
              <a:solidFill>
                <a:schemeClr val="accent5">
                  <a:lumMod val="50000"/>
                </a:schemeClr>
              </a:solidFill>
              <a:effectLst>
                <a:outerShdw blurRad="38100" dist="38100" dir="2700000" algn="tl">
                  <a:srgbClr val="000000">
                    <a:alpha val="43137"/>
                  </a:srgbClr>
                </a:outerShdw>
              </a:effectLst>
              <a:latin typeface="Calibri" charset="0"/>
              <a:ea typeface="Calibri" charset="0"/>
              <a:cs typeface="Calibri" charset="0"/>
            </a:endParaRPr>
          </a:p>
        </p:txBody>
      </p:sp>
      <p:grpSp>
        <p:nvGrpSpPr>
          <p:cNvPr id="6" name="object 2"/>
          <p:cNvGrpSpPr/>
          <p:nvPr/>
        </p:nvGrpSpPr>
        <p:grpSpPr>
          <a:xfrm>
            <a:off x="0" y="5782491"/>
            <a:ext cx="12192000" cy="1075509"/>
            <a:chOff x="-6095" y="0"/>
            <a:chExt cx="12204700" cy="1489075"/>
          </a:xfrm>
        </p:grpSpPr>
        <p:pic>
          <p:nvPicPr>
            <p:cNvPr id="7" name="object 3"/>
            <p:cNvPicPr/>
            <p:nvPr/>
          </p:nvPicPr>
          <p:blipFill>
            <a:blip r:embed="rId3" cstate="print"/>
            <a:stretch>
              <a:fillRect/>
            </a:stretch>
          </p:blipFill>
          <p:spPr>
            <a:xfrm>
              <a:off x="2083308" y="0"/>
              <a:ext cx="7620000" cy="1476755"/>
            </a:xfrm>
            <a:prstGeom prst="rect">
              <a:avLst/>
            </a:prstGeom>
          </p:spPr>
        </p:pic>
        <p:sp>
          <p:nvSpPr>
            <p:cNvPr id="8"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9"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10"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11"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extLst>
      <p:ext uri="{BB962C8B-B14F-4D97-AF65-F5344CB8AC3E}">
        <p14:creationId xmlns:p14="http://schemas.microsoft.com/office/powerpoint/2010/main" val="2806590121"/>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aixaDeTexto 1"/>
          <p:cNvSpPr/>
          <p:nvPr/>
        </p:nvSpPr>
        <p:spPr>
          <a:xfrm>
            <a:off x="3240000" y="360000"/>
            <a:ext cx="3436920" cy="476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rmAutofit fontScale="92500" lnSpcReduction="20000"/>
          </a:bodyPr>
          <a:lstStyle/>
          <a:p>
            <a:pPr marL="285840" indent="-285840" algn="ctr" defTabSz="914400">
              <a:lnSpc>
                <a:spcPct val="90000"/>
              </a:lnSpc>
              <a:spcAft>
                <a:spcPts val="601"/>
              </a:spcAft>
              <a:tabLst>
                <a:tab pos="0" algn="l"/>
              </a:tabLst>
            </a:pPr>
            <a:endParaRPr lang="pt-BR" sz="2800" b="0" strike="noStrike" spc="-1">
              <a:solidFill>
                <a:srgbClr val="000000"/>
              </a:solidFill>
              <a:latin typeface="Arial"/>
            </a:endParaRPr>
          </a:p>
          <a:p>
            <a:pPr marL="285840" algn="ctr" defTabSz="914400">
              <a:lnSpc>
                <a:spcPct val="90000"/>
              </a:lnSpc>
              <a:spcAft>
                <a:spcPts val="601"/>
              </a:spcAft>
              <a:tabLst>
                <a:tab pos="0" algn="l"/>
              </a:tabLst>
            </a:pPr>
            <a:endParaRPr lang="pt-BR" sz="1800" b="0" strike="noStrike" spc="-1">
              <a:solidFill>
                <a:srgbClr val="000000"/>
              </a:solidFill>
              <a:latin typeface="Arial"/>
            </a:endParaRPr>
          </a:p>
        </p:txBody>
      </p:sp>
      <p:sp>
        <p:nvSpPr>
          <p:cNvPr id="68" name="CaixaDeTexto 2"/>
          <p:cNvSpPr/>
          <p:nvPr/>
        </p:nvSpPr>
        <p:spPr>
          <a:xfrm>
            <a:off x="740989" y="1286240"/>
            <a:ext cx="11210193" cy="432128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r>
              <a:rPr lang="pt-BR" sz="2200" dirty="0">
                <a:solidFill>
                  <a:schemeClr val="accent5">
                    <a:lumMod val="50000"/>
                  </a:schemeClr>
                </a:solidFill>
                <a:latin typeface="Calibri" charset="0"/>
                <a:ea typeface="Calibri" charset="0"/>
                <a:cs typeface="Calibri" charset="0"/>
              </a:rPr>
              <a:t>Os principais instrumentos produzidos e que serão produzidos pela CPA relacionados às dimensões do SINAES são: </a:t>
            </a:r>
            <a:endParaRPr lang="pt-BR" sz="2200" dirty="0" smtClean="0">
              <a:solidFill>
                <a:schemeClr val="accent5">
                  <a:lumMod val="50000"/>
                </a:schemeClr>
              </a:solidFill>
              <a:latin typeface="Calibri" charset="0"/>
              <a:ea typeface="Calibri" charset="0"/>
              <a:cs typeface="Calibri" charset="0"/>
            </a:endParaRPr>
          </a:p>
          <a:p>
            <a:endParaRPr lang="pt-BR" sz="2200" dirty="0">
              <a:solidFill>
                <a:schemeClr val="accent5">
                  <a:lumMod val="50000"/>
                </a:schemeClr>
              </a:solidFill>
              <a:latin typeface="Calibri" charset="0"/>
              <a:ea typeface="Calibri" charset="0"/>
              <a:cs typeface="Calibri" charset="0"/>
            </a:endParaRPr>
          </a:p>
          <a:p>
            <a:pPr marL="285750" indent="-285750">
              <a:buFont typeface="Arial" panose="020B0604020202020204" pitchFamily="34" charset="0"/>
              <a:buChar char="•"/>
            </a:pPr>
            <a:r>
              <a:rPr lang="pt-BR" sz="2200" dirty="0">
                <a:solidFill>
                  <a:schemeClr val="accent5">
                    <a:lumMod val="50000"/>
                  </a:schemeClr>
                </a:solidFill>
                <a:latin typeface="Calibri" charset="0"/>
                <a:ea typeface="Calibri" charset="0"/>
                <a:cs typeface="Calibri" charset="0"/>
              </a:rPr>
              <a:t>Instrumento de avaliação institucional (estudante).</a:t>
            </a:r>
          </a:p>
          <a:p>
            <a:pPr marL="285750" indent="-285750">
              <a:buFont typeface="Arial" panose="020B0604020202020204" pitchFamily="34" charset="0"/>
              <a:buChar char="•"/>
            </a:pPr>
            <a:r>
              <a:rPr lang="pt-BR" sz="2200" dirty="0">
                <a:solidFill>
                  <a:schemeClr val="accent5">
                    <a:lumMod val="50000"/>
                  </a:schemeClr>
                </a:solidFill>
                <a:latin typeface="Calibri" charset="0"/>
                <a:ea typeface="Calibri" charset="0"/>
                <a:cs typeface="Calibri" charset="0"/>
              </a:rPr>
              <a:t>Instrumento de avaliação institucional (egresso).</a:t>
            </a:r>
          </a:p>
          <a:p>
            <a:pPr marL="285750" indent="-285750">
              <a:buFont typeface="Arial" panose="020B0604020202020204" pitchFamily="34" charset="0"/>
              <a:buChar char="•"/>
            </a:pPr>
            <a:r>
              <a:rPr lang="pt-BR" sz="2200" dirty="0">
                <a:solidFill>
                  <a:schemeClr val="accent5">
                    <a:lumMod val="50000"/>
                  </a:schemeClr>
                </a:solidFill>
                <a:latin typeface="Calibri" charset="0"/>
                <a:ea typeface="Calibri" charset="0"/>
                <a:cs typeface="Calibri" charset="0"/>
              </a:rPr>
              <a:t>Instrumento de avaliação institucional (professor).</a:t>
            </a:r>
          </a:p>
          <a:p>
            <a:pPr marL="285750" indent="-285750">
              <a:buFont typeface="Arial" panose="020B0604020202020204" pitchFamily="34" charset="0"/>
              <a:buChar char="•"/>
            </a:pPr>
            <a:r>
              <a:rPr lang="pt-BR" sz="2200" dirty="0">
                <a:solidFill>
                  <a:schemeClr val="accent5">
                    <a:lumMod val="50000"/>
                  </a:schemeClr>
                </a:solidFill>
                <a:latin typeface="Calibri" charset="0"/>
                <a:ea typeface="Calibri" charset="0"/>
                <a:cs typeface="Calibri" charset="0"/>
              </a:rPr>
              <a:t>Instrumento de Avaliação institucional (funcionários e gestores).</a:t>
            </a:r>
          </a:p>
          <a:p>
            <a:pPr marL="285750" indent="-285750">
              <a:buFont typeface="Arial" panose="020B0604020202020204" pitchFamily="34" charset="0"/>
              <a:buChar char="•"/>
            </a:pPr>
            <a:r>
              <a:rPr lang="pt-BR" sz="2200" dirty="0">
                <a:solidFill>
                  <a:schemeClr val="accent5">
                    <a:lumMod val="50000"/>
                  </a:schemeClr>
                </a:solidFill>
                <a:latin typeface="Calibri" charset="0"/>
                <a:ea typeface="Calibri" charset="0"/>
                <a:cs typeface="Calibri" charset="0"/>
              </a:rPr>
              <a:t>Instrumento de Avaliação do docente pelo estudante.</a:t>
            </a:r>
          </a:p>
          <a:p>
            <a:r>
              <a:rPr lang="pt-BR" sz="2200" dirty="0">
                <a:solidFill>
                  <a:schemeClr val="accent5">
                    <a:lumMod val="50000"/>
                  </a:schemeClr>
                </a:solidFill>
                <a:latin typeface="Calibri" charset="0"/>
                <a:ea typeface="Calibri" charset="0"/>
                <a:cs typeface="Calibri" charset="0"/>
              </a:rPr>
              <a:t/>
            </a:r>
            <a:br>
              <a:rPr lang="pt-BR" sz="2200" dirty="0">
                <a:solidFill>
                  <a:schemeClr val="accent5">
                    <a:lumMod val="50000"/>
                  </a:schemeClr>
                </a:solidFill>
                <a:latin typeface="Calibri" charset="0"/>
                <a:ea typeface="Calibri" charset="0"/>
                <a:cs typeface="Calibri" charset="0"/>
              </a:rPr>
            </a:br>
            <a:r>
              <a:rPr lang="en-US" sz="2200" strike="noStrike" spc="-1" dirty="0" smtClean="0">
                <a:solidFill>
                  <a:schemeClr val="accent5">
                    <a:lumMod val="50000"/>
                  </a:schemeClr>
                </a:solidFill>
                <a:latin typeface="Calibri" charset="0"/>
                <a:ea typeface="Calibri" charset="0"/>
                <a:cs typeface="Calibri" charset="0"/>
              </a:rPr>
              <a:t>A </a:t>
            </a:r>
            <a:r>
              <a:rPr lang="en-US" sz="2200" strike="noStrike" spc="-1" dirty="0">
                <a:solidFill>
                  <a:schemeClr val="accent5">
                    <a:lumMod val="50000"/>
                  </a:schemeClr>
                </a:solidFill>
                <a:latin typeface="Calibri" charset="0"/>
                <a:ea typeface="Calibri" charset="0"/>
                <a:cs typeface="Calibri" charset="0"/>
              </a:rPr>
              <a:t>CPA busca realizar anualmente o levantamento de informações através da aplicação </a:t>
            </a:r>
            <a:r>
              <a:rPr lang="en-US" sz="2200" strike="noStrike" spc="-1" dirty="0" smtClean="0">
                <a:solidFill>
                  <a:schemeClr val="accent5">
                    <a:lumMod val="50000"/>
                  </a:schemeClr>
                </a:solidFill>
                <a:latin typeface="Calibri" charset="0"/>
                <a:ea typeface="Calibri" charset="0"/>
                <a:cs typeface="Calibri" charset="0"/>
              </a:rPr>
              <a:t>dos instrumentos </a:t>
            </a:r>
            <a:r>
              <a:rPr lang="en-US" sz="2200" strike="noStrike" spc="-1" dirty="0">
                <a:solidFill>
                  <a:schemeClr val="accent5">
                    <a:lumMod val="50000"/>
                  </a:schemeClr>
                </a:solidFill>
                <a:latin typeface="Calibri" charset="0"/>
                <a:ea typeface="Calibri" charset="0"/>
                <a:cs typeface="Calibri" charset="0"/>
              </a:rPr>
              <a:t>(questionário) de Avaliação Institucional, o qual está disponível no Ambiente Virtual de </a:t>
            </a:r>
            <a:r>
              <a:rPr lang="en-US" sz="2200" strike="noStrike" spc="-1" dirty="0" smtClean="0">
                <a:solidFill>
                  <a:schemeClr val="accent5">
                    <a:lumMod val="50000"/>
                  </a:schemeClr>
                </a:solidFill>
                <a:latin typeface="Calibri" charset="0"/>
                <a:ea typeface="Calibri" charset="0"/>
                <a:cs typeface="Calibri" charset="0"/>
              </a:rPr>
              <a:t>Aprendizagem </a:t>
            </a:r>
            <a:r>
              <a:rPr lang="en-US" sz="2200" strike="noStrike" spc="-1" dirty="0">
                <a:solidFill>
                  <a:schemeClr val="accent5">
                    <a:lumMod val="50000"/>
                  </a:schemeClr>
                </a:solidFill>
                <a:latin typeface="Calibri" charset="0"/>
                <a:ea typeface="Calibri" charset="0"/>
                <a:cs typeface="Calibri" charset="0"/>
              </a:rPr>
              <a:t>– </a:t>
            </a:r>
            <a:r>
              <a:rPr lang="en-US" sz="2200" strike="noStrike" spc="-1" dirty="0" smtClean="0">
                <a:solidFill>
                  <a:schemeClr val="accent5">
                    <a:lumMod val="50000"/>
                  </a:schemeClr>
                </a:solidFill>
                <a:latin typeface="Calibri" charset="0"/>
                <a:ea typeface="Calibri" charset="0"/>
                <a:cs typeface="Calibri" charset="0"/>
              </a:rPr>
              <a:t>AVA no link </a:t>
            </a:r>
            <a:r>
              <a:rPr lang="en-US" sz="2200" strike="noStrike" spc="-1" dirty="0" smtClean="0">
                <a:solidFill>
                  <a:schemeClr val="accent5">
                    <a:lumMod val="50000"/>
                  </a:schemeClr>
                </a:solidFill>
                <a:latin typeface="Calibri" charset="0"/>
                <a:ea typeface="Calibri" charset="0"/>
                <a:cs typeface="Calibri" charset="0"/>
                <a:hlinkClick r:id="rId2"/>
              </a:rPr>
              <a:t>https://enavirtual.sc.gov.br/course/view.php?id=3048</a:t>
            </a:r>
            <a:r>
              <a:rPr lang="en-US" sz="2200" strike="noStrike" spc="-1" dirty="0" smtClean="0">
                <a:solidFill>
                  <a:schemeClr val="accent5">
                    <a:lumMod val="50000"/>
                  </a:schemeClr>
                </a:solidFill>
                <a:latin typeface="Calibri" charset="0"/>
                <a:ea typeface="Calibri" charset="0"/>
                <a:cs typeface="Calibri" charset="0"/>
              </a:rPr>
              <a:t> </a:t>
            </a:r>
            <a:endParaRPr lang="pt-BR" sz="2200" strike="noStrike" spc="-1" dirty="0">
              <a:solidFill>
                <a:schemeClr val="accent5">
                  <a:lumMod val="50000"/>
                </a:schemeClr>
              </a:solidFill>
              <a:latin typeface="Calibri" charset="0"/>
              <a:ea typeface="Calibri" charset="0"/>
              <a:cs typeface="Calibri" charset="0"/>
            </a:endParaRPr>
          </a:p>
        </p:txBody>
      </p:sp>
      <p:sp>
        <p:nvSpPr>
          <p:cNvPr id="8" name="Título 1"/>
          <p:cNvSpPr>
            <a:spLocks noGrp="1"/>
          </p:cNvSpPr>
          <p:nvPr>
            <p:ph type="title"/>
          </p:nvPr>
        </p:nvSpPr>
        <p:spPr>
          <a:xfrm>
            <a:off x="1469160" y="463943"/>
            <a:ext cx="8721970" cy="647335"/>
          </a:xfrm>
          <a:noFill/>
        </p:spPr>
        <p:txBody>
          <a:bodyPr/>
          <a:lstStyle/>
          <a:p>
            <a:pPr algn="ctr"/>
            <a:r>
              <a:rPr lang="pt-BR" sz="3200" b="1" dirty="0" smtClean="0">
                <a:solidFill>
                  <a:schemeClr val="accent5">
                    <a:lumMod val="50000"/>
                  </a:schemeClr>
                </a:solidFill>
                <a:effectLst>
                  <a:outerShdw blurRad="38100" dist="38100" dir="2700000" algn="tl">
                    <a:srgbClr val="000000">
                      <a:alpha val="43137"/>
                    </a:srgbClr>
                  </a:outerShdw>
                </a:effectLst>
                <a:latin typeface="Calibri" charset="0"/>
                <a:ea typeface="Calibri" charset="0"/>
                <a:cs typeface="Calibri" charset="0"/>
              </a:rPr>
              <a:t>Instrumentos de auto avaliação da CPA-ENA</a:t>
            </a:r>
            <a:endParaRPr lang="pt-BR" sz="3200" b="1" dirty="0">
              <a:solidFill>
                <a:schemeClr val="accent5">
                  <a:lumMod val="50000"/>
                </a:schemeClr>
              </a:solidFill>
              <a:effectLst>
                <a:outerShdw blurRad="38100" dist="38100" dir="2700000" algn="tl">
                  <a:srgbClr val="000000">
                    <a:alpha val="43137"/>
                  </a:srgbClr>
                </a:outerShdw>
              </a:effectLst>
              <a:latin typeface="Calibri" charset="0"/>
              <a:ea typeface="Calibri" charset="0"/>
              <a:cs typeface="Calibri" charset="0"/>
            </a:endParaRPr>
          </a:p>
        </p:txBody>
      </p:sp>
      <p:grpSp>
        <p:nvGrpSpPr>
          <p:cNvPr id="9" name="object 2"/>
          <p:cNvGrpSpPr/>
          <p:nvPr/>
        </p:nvGrpSpPr>
        <p:grpSpPr>
          <a:xfrm>
            <a:off x="0" y="5782491"/>
            <a:ext cx="12192000" cy="1075509"/>
            <a:chOff x="-6095" y="0"/>
            <a:chExt cx="12204700" cy="1489075"/>
          </a:xfrm>
        </p:grpSpPr>
        <p:pic>
          <p:nvPicPr>
            <p:cNvPr id="10" name="object 3"/>
            <p:cNvPicPr/>
            <p:nvPr/>
          </p:nvPicPr>
          <p:blipFill>
            <a:blip r:embed="rId3" cstate="print"/>
            <a:stretch>
              <a:fillRect/>
            </a:stretch>
          </p:blipFill>
          <p:spPr>
            <a:xfrm>
              <a:off x="2083308" y="0"/>
              <a:ext cx="7620000" cy="1476755"/>
            </a:xfrm>
            <a:prstGeom prst="rect">
              <a:avLst/>
            </a:prstGeom>
          </p:spPr>
        </p:pic>
        <p:sp>
          <p:nvSpPr>
            <p:cNvPr id="11"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12"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13"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14"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useBgFill="1">
        <p:nvSpPr>
          <p:cNvPr id="89" name="Rectangle 46">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0" y="0"/>
            <a:ext cx="12187800" cy="685692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90" name="Freeform 45">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410400" y="638473"/>
            <a:ext cx="708480" cy="2094480"/>
          </a:xfrm>
          <a:custGeom>
            <a:avLst/>
            <a:gdLst>
              <a:gd name="textAreaLeft" fmla="*/ 0 w 708480"/>
              <a:gd name="textAreaRight" fmla="*/ 709560 w 708480"/>
              <a:gd name="textAreaTop" fmla="*/ 0 h 2094480"/>
              <a:gd name="textAreaBottom" fmla="*/ 2095560 h 2094480"/>
            </a:gdLst>
            <a:ahLst/>
            <a:cxnLst/>
            <a:rect l="textAreaLeft" t="textAreaTop" r="textAreaRight" b="textAreaBottom"/>
            <a:pathLst>
              <a:path w="447" h="1363">
                <a:moveTo>
                  <a:pt x="447" y="1363"/>
                </a:moveTo>
                <a:lnTo>
                  <a:pt x="0" y="987"/>
                </a:lnTo>
                <a:lnTo>
                  <a:pt x="0" y="0"/>
                </a:lnTo>
                <a:lnTo>
                  <a:pt x="447" y="376"/>
                </a:lnTo>
                <a:lnTo>
                  <a:pt x="447" y="1363"/>
                </a:lnTo>
                <a:close/>
              </a:path>
            </a:pathLst>
          </a:custGeom>
          <a:solidFill>
            <a:schemeClr val="accent1">
              <a:lumMod val="50000"/>
            </a:schemeClr>
          </a:solidFill>
          <a:ln w="0">
            <a:noFill/>
          </a:ln>
        </p:spPr>
        <p:style>
          <a:lnRef idx="0">
            <a:scrgbClr r="0" g="0" b="0"/>
          </a:lnRef>
          <a:fillRef idx="0">
            <a:scrgbClr r="0" g="0" b="0"/>
          </a:fillRef>
          <a:effectRef idx="0">
            <a:scrgbClr r="0" g="0" b="0"/>
          </a:effectRef>
          <a:fontRef idx="minor"/>
        </p:style>
        <p:txBody>
          <a:bodyPr lIns="90000" tIns="45000" rIns="90000" bIns="45000" numCol="1" spcCol="0" anchor="t">
            <a:noAutofit/>
          </a:bodyPr>
          <a:lstStyle/>
          <a:p>
            <a:pPr defTabSz="914400">
              <a:lnSpc>
                <a:spcPct val="100000"/>
              </a:lnSpc>
            </a:pPr>
            <a:endParaRPr lang="en-US" sz="1800" b="0" strike="noStrike" spc="-1">
              <a:solidFill>
                <a:schemeClr val="dk1"/>
              </a:solidFill>
              <a:latin typeface="Calibri"/>
            </a:endParaRPr>
          </a:p>
        </p:txBody>
      </p:sp>
      <p:sp>
        <p:nvSpPr>
          <p:cNvPr id="91" name="Freeform 46">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410400" y="453793"/>
            <a:ext cx="402120" cy="1704240"/>
          </a:xfrm>
          <a:custGeom>
            <a:avLst/>
            <a:gdLst>
              <a:gd name="textAreaLeft" fmla="*/ 0 w 402120"/>
              <a:gd name="textAreaRight" fmla="*/ 403200 w 402120"/>
              <a:gd name="textAreaTop" fmla="*/ 0 h 1704240"/>
              <a:gd name="textAreaBottom" fmla="*/ 1705320 h 1704240"/>
            </a:gdLst>
            <a:ahLst/>
            <a:cxnLst/>
            <a:rect l="textAreaLeft" t="textAreaTop" r="textAreaRight" b="textAreaBottom"/>
            <a:pathLst>
              <a:path w="254" h="1109">
                <a:moveTo>
                  <a:pt x="254" y="987"/>
                </a:moveTo>
                <a:lnTo>
                  <a:pt x="0" y="1109"/>
                </a:lnTo>
                <a:lnTo>
                  <a:pt x="0" y="119"/>
                </a:lnTo>
                <a:lnTo>
                  <a:pt x="254" y="0"/>
                </a:lnTo>
                <a:lnTo>
                  <a:pt x="254" y="987"/>
                </a:lnTo>
                <a:close/>
              </a:path>
            </a:pathLst>
          </a:custGeom>
          <a:solidFill>
            <a:schemeClr val="accent1">
              <a:lumMod val="75000"/>
            </a:schemeClr>
          </a:solidFill>
          <a:ln w="0">
            <a:noFill/>
          </a:ln>
        </p:spPr>
        <p:style>
          <a:lnRef idx="0">
            <a:scrgbClr r="0" g="0" b="0"/>
          </a:lnRef>
          <a:fillRef idx="0">
            <a:scrgbClr r="0" g="0" b="0"/>
          </a:fillRef>
          <a:effectRef idx="0">
            <a:scrgbClr r="0" g="0" b="0"/>
          </a:effectRef>
          <a:fontRef idx="minor"/>
        </p:style>
        <p:txBody>
          <a:bodyPr lIns="90000" tIns="45000" rIns="90000" bIns="45000" numCol="1" spcCol="0" anchor="t">
            <a:noAutofit/>
          </a:bodyPr>
          <a:lstStyle/>
          <a:p>
            <a:pPr defTabSz="914400">
              <a:lnSpc>
                <a:spcPct val="100000"/>
              </a:lnSpc>
            </a:pPr>
            <a:endParaRPr lang="en-US" sz="1800" b="0" strike="noStrike" spc="-1">
              <a:solidFill>
                <a:schemeClr val="dk1"/>
              </a:solidFill>
              <a:latin typeface="Calibri"/>
            </a:endParaRPr>
          </a:p>
        </p:txBody>
      </p:sp>
      <p:sp>
        <p:nvSpPr>
          <p:cNvPr id="92" name="Freeform 47">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644760" y="640800"/>
            <a:ext cx="167040" cy="1712160"/>
          </a:xfrm>
          <a:custGeom>
            <a:avLst/>
            <a:gdLst>
              <a:gd name="textAreaLeft" fmla="*/ 0 w 167040"/>
              <a:gd name="textAreaRight" fmla="*/ 168120 w 167040"/>
              <a:gd name="textAreaTop" fmla="*/ 0 h 1712160"/>
              <a:gd name="textAreaBottom" fmla="*/ 1713240 h 1712160"/>
            </a:gdLst>
            <a:ahLst/>
            <a:cxnLst/>
            <a:rect l="textAreaLeft" t="textAreaTop" r="textAreaRight" b="textAreaBottom"/>
            <a:pathLst>
              <a:path w="106" h="1114">
                <a:moveTo>
                  <a:pt x="106" y="1114"/>
                </a:moveTo>
                <a:lnTo>
                  <a:pt x="0" y="1005"/>
                </a:lnTo>
                <a:lnTo>
                  <a:pt x="0" y="0"/>
                </a:lnTo>
                <a:lnTo>
                  <a:pt x="106" y="110"/>
                </a:lnTo>
                <a:lnTo>
                  <a:pt x="106" y="1114"/>
                </a:lnTo>
                <a:close/>
              </a:path>
            </a:pathLst>
          </a:custGeom>
          <a:solidFill>
            <a:schemeClr val="accent1">
              <a:lumMod val="50000"/>
            </a:schemeClr>
          </a:solidFill>
          <a:ln w="0">
            <a:noFill/>
          </a:ln>
        </p:spPr>
        <p:style>
          <a:lnRef idx="0">
            <a:scrgbClr r="0" g="0" b="0"/>
          </a:lnRef>
          <a:fillRef idx="0">
            <a:scrgbClr r="0" g="0" b="0"/>
          </a:fillRef>
          <a:effectRef idx="0">
            <a:scrgbClr r="0" g="0" b="0"/>
          </a:effectRef>
          <a:fontRef idx="minor"/>
        </p:style>
        <p:txBody>
          <a:bodyPr lIns="90000" tIns="45000" rIns="90000" bIns="45000" numCol="1" spcCol="0" anchor="t">
            <a:noAutofit/>
          </a:bodyPr>
          <a:lstStyle/>
          <a:p>
            <a:pPr defTabSz="914400">
              <a:lnSpc>
                <a:spcPct val="100000"/>
              </a:lnSpc>
            </a:pPr>
            <a:endParaRPr lang="en-US" sz="1800" b="0" strike="noStrike" spc="-1">
              <a:solidFill>
                <a:schemeClr val="dk1"/>
              </a:solidFill>
              <a:latin typeface="Calibri"/>
            </a:endParaRPr>
          </a:p>
        </p:txBody>
      </p:sp>
      <p:sp>
        <p:nvSpPr>
          <p:cNvPr id="93" name="Freeform 44">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7349400" y="251833"/>
            <a:ext cx="327600" cy="1741320"/>
          </a:xfrm>
          <a:custGeom>
            <a:avLst/>
            <a:gdLst>
              <a:gd name="textAreaLeft" fmla="*/ 0 w 327600"/>
              <a:gd name="textAreaRight" fmla="*/ 328680 w 327600"/>
              <a:gd name="textAreaTop" fmla="*/ 0 h 1741320"/>
              <a:gd name="textAreaBottom" fmla="*/ 1742400 h 1741320"/>
            </a:gdLst>
            <a:ahLst/>
            <a:cxnLst/>
            <a:rect l="textAreaLeft" t="textAreaTop" r="textAreaRight" b="textAreaBottom"/>
            <a:pathLst>
              <a:path w="207" h="1114">
                <a:moveTo>
                  <a:pt x="207" y="987"/>
                </a:moveTo>
                <a:lnTo>
                  <a:pt x="0" y="1114"/>
                </a:lnTo>
                <a:lnTo>
                  <a:pt x="0" y="127"/>
                </a:lnTo>
                <a:lnTo>
                  <a:pt x="207" y="0"/>
                </a:lnTo>
                <a:lnTo>
                  <a:pt x="207" y="987"/>
                </a:lnTo>
                <a:close/>
              </a:path>
            </a:pathLst>
          </a:custGeom>
          <a:solidFill>
            <a:schemeClr val="accent1">
              <a:lumMod val="50000"/>
            </a:schemeClr>
          </a:solidFill>
          <a:ln w="0">
            <a:noFill/>
          </a:ln>
        </p:spPr>
        <p:style>
          <a:lnRef idx="0">
            <a:scrgbClr r="0" g="0" b="0"/>
          </a:lnRef>
          <a:fillRef idx="0">
            <a:scrgbClr r="0" g="0" b="0"/>
          </a:fillRef>
          <a:effectRef idx="0">
            <a:scrgbClr r="0" g="0" b="0"/>
          </a:effectRef>
          <a:fontRef idx="minor"/>
        </p:style>
        <p:txBody>
          <a:bodyPr lIns="90000" tIns="45000" rIns="90000" bIns="45000" numCol="1" spcCol="0" anchor="t">
            <a:noAutofit/>
          </a:bodyPr>
          <a:lstStyle/>
          <a:p>
            <a:pPr defTabSz="914400">
              <a:lnSpc>
                <a:spcPct val="100000"/>
              </a:lnSpc>
            </a:pPr>
            <a:endParaRPr lang="en-US" sz="1800" b="0" strike="noStrike" spc="-1">
              <a:solidFill>
                <a:schemeClr val="dk1"/>
              </a:solidFill>
              <a:latin typeface="Calibri"/>
            </a:endParaRPr>
          </a:p>
        </p:txBody>
      </p:sp>
      <p:sp>
        <p:nvSpPr>
          <p:cNvPr id="94" name="Rectangle 56">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644760" y="251833"/>
            <a:ext cx="7031880" cy="154044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lIns="90000" tIns="45000" rIns="90000" bIns="45000" numCol="1" spcCol="0" anchor="t">
            <a:noAutofit/>
          </a:bodyPr>
          <a:lstStyle/>
          <a:p>
            <a:pPr defTabSz="914400">
              <a:lnSpc>
                <a:spcPct val="100000"/>
              </a:lnSpc>
            </a:pPr>
            <a:endParaRPr lang="en-US" sz="1800" b="0" strike="noStrike" spc="-1">
              <a:solidFill>
                <a:schemeClr val="dk1"/>
              </a:solidFill>
              <a:latin typeface="Calibri"/>
            </a:endParaRPr>
          </a:p>
        </p:txBody>
      </p:sp>
      <p:sp>
        <p:nvSpPr>
          <p:cNvPr id="95" name="PlaceHolder 1"/>
          <p:cNvSpPr>
            <a:spLocks noGrp="1"/>
          </p:cNvSpPr>
          <p:nvPr>
            <p:ph type="title"/>
          </p:nvPr>
        </p:nvSpPr>
        <p:spPr>
          <a:xfrm>
            <a:off x="936900" y="393816"/>
            <a:ext cx="6090120" cy="1204920"/>
          </a:xfrm>
          <a:prstGeom prst="rect">
            <a:avLst/>
          </a:prstGeom>
          <a:noFill/>
          <a:ln w="0">
            <a:noFill/>
          </a:ln>
        </p:spPr>
        <p:txBody>
          <a:bodyPr lIns="91440" tIns="45720" rIns="91440" bIns="45720" anchor="ctr">
            <a:normAutofit/>
          </a:bodyPr>
          <a:lstStyle/>
          <a:p>
            <a:pPr indent="0" defTabSz="914400">
              <a:lnSpc>
                <a:spcPct val="90000"/>
              </a:lnSpc>
              <a:buNone/>
              <a:tabLst>
                <a:tab pos="0" algn="l"/>
              </a:tabLst>
            </a:pPr>
            <a:r>
              <a:rPr lang="pt-BR" sz="4000" b="0" strike="noStrike" spc="-1" dirty="0">
                <a:solidFill>
                  <a:srgbClr val="FEFFFF"/>
                </a:solidFill>
                <a:latin typeface="comic"/>
              </a:rPr>
              <a:t>REGIMENTO ATUAL</a:t>
            </a:r>
            <a:endParaRPr lang="pt-BR" sz="4000" b="0" strike="noStrike" spc="-1" dirty="0">
              <a:solidFill>
                <a:srgbClr val="000000"/>
              </a:solidFill>
              <a:latin typeface="Arial"/>
            </a:endParaRPr>
          </a:p>
        </p:txBody>
      </p:sp>
      <p:sp>
        <p:nvSpPr>
          <p:cNvPr id="96" name="PlaceHolder 2"/>
          <p:cNvSpPr>
            <a:spLocks noGrp="1"/>
          </p:cNvSpPr>
          <p:nvPr>
            <p:ph/>
          </p:nvPr>
        </p:nvSpPr>
        <p:spPr>
          <a:xfrm>
            <a:off x="1353240" y="2135136"/>
            <a:ext cx="10508166" cy="953931"/>
          </a:xfrm>
          <a:prstGeom prst="rect">
            <a:avLst/>
          </a:prstGeom>
          <a:noFill/>
          <a:ln w="0">
            <a:noFill/>
          </a:ln>
        </p:spPr>
        <p:txBody>
          <a:bodyPr lIns="91440" tIns="45720" rIns="91440" bIns="45720" anchor="t">
            <a:noAutofit/>
          </a:bodyPr>
          <a:lstStyle/>
          <a:p>
            <a:pPr indent="0" defTabSz="914400">
              <a:lnSpc>
                <a:spcPct val="100000"/>
              </a:lnSpc>
              <a:spcBef>
                <a:spcPts val="1191"/>
              </a:spcBef>
              <a:spcAft>
                <a:spcPts val="992"/>
              </a:spcAft>
              <a:buNone/>
              <a:tabLst>
                <a:tab pos="0" algn="l"/>
              </a:tabLst>
            </a:pPr>
            <a:r>
              <a:rPr lang="pt-BR" sz="2000" b="1" strike="noStrike" spc="-1" dirty="0">
                <a:solidFill>
                  <a:schemeClr val="accent5">
                    <a:lumMod val="50000"/>
                  </a:schemeClr>
                </a:solidFill>
                <a:latin typeface="Calibri Light"/>
              </a:rPr>
              <a:t>Regimento Interno da CPA 2024, alterado pela Resolução nº 007/2024, </a:t>
            </a:r>
            <a:r>
              <a:rPr lang="pt-BR" sz="2000" b="1" strike="noStrike" spc="-1" dirty="0" smtClean="0">
                <a:solidFill>
                  <a:schemeClr val="accent5">
                    <a:lumMod val="50000"/>
                  </a:schemeClr>
                </a:solidFill>
                <a:latin typeface="Calibri Light"/>
              </a:rPr>
              <a:t>de </a:t>
            </a:r>
            <a:r>
              <a:rPr lang="pt-BR" sz="2000" b="1" strike="noStrike" spc="-1" dirty="0">
                <a:solidFill>
                  <a:schemeClr val="accent5">
                    <a:lumMod val="50000"/>
                  </a:schemeClr>
                </a:solidFill>
                <a:latin typeface="Calibri Light"/>
              </a:rPr>
              <a:t>7 de maio de 2024, publicado no DOE/SC 22.266 de 15/5/2024.</a:t>
            </a:r>
            <a:endParaRPr lang="pt-BR" sz="2000" b="1" strike="noStrike" spc="-1" dirty="0">
              <a:solidFill>
                <a:schemeClr val="accent5">
                  <a:lumMod val="50000"/>
                </a:schemeClr>
              </a:solidFill>
              <a:latin typeface="Arial"/>
            </a:endParaRPr>
          </a:p>
        </p:txBody>
      </p:sp>
      <p:pic>
        <p:nvPicPr>
          <p:cNvPr id="2" name="Imagem 1"/>
          <p:cNvPicPr>
            <a:picLocks noChangeAspect="1"/>
          </p:cNvPicPr>
          <p:nvPr/>
        </p:nvPicPr>
        <p:blipFill>
          <a:blip r:embed="rId2"/>
          <a:stretch>
            <a:fillRect/>
          </a:stretch>
        </p:blipFill>
        <p:spPr>
          <a:xfrm>
            <a:off x="3180654" y="3231050"/>
            <a:ext cx="5425220" cy="2317757"/>
          </a:xfrm>
          <a:prstGeom prst="rect">
            <a:avLst/>
          </a:prstGeom>
          <a:effectLst>
            <a:outerShdw blurRad="50800" dist="50800" dir="5400000" algn="ctr" rotWithShape="0">
              <a:schemeClr val="accent1">
                <a:lumMod val="75000"/>
              </a:schemeClr>
            </a:outerShdw>
          </a:effectLst>
        </p:spPr>
      </p:pic>
      <p:grpSp>
        <p:nvGrpSpPr>
          <p:cNvPr id="12" name="object 2"/>
          <p:cNvGrpSpPr/>
          <p:nvPr/>
        </p:nvGrpSpPr>
        <p:grpSpPr>
          <a:xfrm>
            <a:off x="0" y="5782491"/>
            <a:ext cx="12192000" cy="1075509"/>
            <a:chOff x="-6095" y="0"/>
            <a:chExt cx="12204700" cy="1489075"/>
          </a:xfrm>
        </p:grpSpPr>
        <p:pic>
          <p:nvPicPr>
            <p:cNvPr id="13" name="object 3"/>
            <p:cNvPicPr/>
            <p:nvPr/>
          </p:nvPicPr>
          <p:blipFill>
            <a:blip r:embed="rId3" cstate="print"/>
            <a:stretch>
              <a:fillRect/>
            </a:stretch>
          </p:blipFill>
          <p:spPr>
            <a:xfrm>
              <a:off x="2083308" y="0"/>
              <a:ext cx="7620000" cy="1476755"/>
            </a:xfrm>
            <a:prstGeom prst="rect">
              <a:avLst/>
            </a:prstGeom>
          </p:spPr>
        </p:pic>
        <p:sp>
          <p:nvSpPr>
            <p:cNvPr id="14"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15"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16"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17"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74000">
              <a:srgbClr val="B5D2EC"/>
            </a:gs>
            <a:gs pos="83000">
              <a:srgbClr val="B5D2EC"/>
            </a:gs>
            <a:gs pos="100000">
              <a:srgbClr val="CEE1F2"/>
            </a:gs>
          </a:gsLst>
          <a:path path="rect">
            <a:fillToRect l="50000" t="50000" r="50000" b="50000"/>
          </a:path>
        </a:gradFill>
        <a:effectLst/>
      </p:bgPr>
    </p:bg>
    <p:spTree>
      <p:nvGrpSpPr>
        <p:cNvPr id="1" name=""/>
        <p:cNvGrpSpPr/>
        <p:nvPr/>
      </p:nvGrpSpPr>
      <p:grpSpPr>
        <a:xfrm>
          <a:off x="0" y="0"/>
          <a:ext cx="0" cy="0"/>
          <a:chOff x="0" y="0"/>
          <a:chExt cx="0" cy="0"/>
        </a:xfrm>
      </p:grpSpPr>
      <p:sp>
        <p:nvSpPr>
          <p:cNvPr id="110" name="Rectangle 11">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4224913" y="331976"/>
            <a:ext cx="7505623" cy="4909735"/>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r>
              <a:rPr lang="pt-BR" spc="-1" dirty="0" smtClean="0">
                <a:latin typeface="Arial" panose="020B0604020202020204" pitchFamily="34" charset="0"/>
                <a:cs typeface="Arial" panose="020B0604020202020204" pitchFamily="34" charset="0"/>
              </a:rPr>
              <a:t> </a:t>
            </a:r>
            <a:r>
              <a:rPr lang="pt-BR" sz="2000" b="1" spc="-1" dirty="0">
                <a:solidFill>
                  <a:schemeClr val="accent5">
                    <a:lumMod val="50000"/>
                  </a:schemeClr>
                </a:solidFill>
                <a:latin typeface="Calibri" charset="0"/>
                <a:ea typeface="Calibri" charset="0"/>
                <a:cs typeface="Calibri" charset="0"/>
              </a:rPr>
              <a:t>Análise das Respostas dos Órgãos Contratantes – </a:t>
            </a:r>
            <a:r>
              <a:rPr lang="pt-BR" sz="2000" b="1" spc="-1" dirty="0" smtClean="0">
                <a:solidFill>
                  <a:schemeClr val="accent5">
                    <a:lumMod val="50000"/>
                  </a:schemeClr>
                </a:solidFill>
                <a:latin typeface="Calibri" charset="0"/>
                <a:ea typeface="Calibri" charset="0"/>
                <a:cs typeface="Calibri" charset="0"/>
              </a:rPr>
              <a:t>2022</a:t>
            </a:r>
            <a:endParaRPr lang="pt-BR" sz="2000" b="1" spc="-1" dirty="0">
              <a:solidFill>
                <a:schemeClr val="accent5">
                  <a:lumMod val="50000"/>
                </a:schemeClr>
              </a:solidFill>
              <a:latin typeface="Calibri" charset="0"/>
              <a:ea typeface="Calibri" charset="0"/>
              <a:cs typeface="Calibri" charset="0"/>
            </a:endParaRPr>
          </a:p>
          <a:p>
            <a:pPr algn="just"/>
            <a:endParaRPr lang="pt-BR" b="1" spc="-1" dirty="0">
              <a:solidFill>
                <a:schemeClr val="accent5">
                  <a:lumMod val="50000"/>
                </a:schemeClr>
              </a:solidFill>
              <a:latin typeface="Calibri" charset="0"/>
              <a:ea typeface="Calibri" charset="0"/>
              <a:cs typeface="Calibri" charset="0"/>
            </a:endParaRPr>
          </a:p>
          <a:p>
            <a:pPr marL="342900" indent="-342900" algn="just">
              <a:buAutoNum type="arabicPeriod"/>
            </a:pPr>
            <a:r>
              <a:rPr lang="pt-BR" b="1" spc="-1" dirty="0" smtClean="0">
                <a:solidFill>
                  <a:schemeClr val="accent5">
                    <a:lumMod val="50000"/>
                  </a:schemeClr>
                </a:solidFill>
                <a:latin typeface="Calibri" charset="0"/>
                <a:ea typeface="Calibri" charset="0"/>
                <a:cs typeface="Calibri" charset="0"/>
              </a:rPr>
              <a:t>Planejamento </a:t>
            </a:r>
            <a:r>
              <a:rPr lang="pt-BR" b="1" spc="-1" dirty="0">
                <a:solidFill>
                  <a:schemeClr val="accent5">
                    <a:lumMod val="50000"/>
                  </a:schemeClr>
                </a:solidFill>
                <a:latin typeface="Calibri" charset="0"/>
                <a:ea typeface="Calibri" charset="0"/>
                <a:cs typeface="Calibri" charset="0"/>
              </a:rPr>
              <a:t>e Avaliação </a:t>
            </a:r>
            <a:r>
              <a:rPr lang="pt-BR" b="1" spc="-1" dirty="0" smtClean="0">
                <a:solidFill>
                  <a:schemeClr val="accent5">
                    <a:lumMod val="50000"/>
                  </a:schemeClr>
                </a:solidFill>
                <a:latin typeface="Calibri" charset="0"/>
                <a:ea typeface="Calibri" charset="0"/>
                <a:cs typeface="Calibri" charset="0"/>
              </a:rPr>
              <a:t>Institucional</a:t>
            </a:r>
            <a:r>
              <a:rPr lang="pt-BR" spc="-1" dirty="0" smtClean="0">
                <a:solidFill>
                  <a:schemeClr val="accent5">
                    <a:lumMod val="50000"/>
                  </a:schemeClr>
                </a:solidFill>
                <a:latin typeface="Calibri" charset="0"/>
                <a:ea typeface="Calibri" charset="0"/>
                <a:cs typeface="Calibri" charset="0"/>
              </a:rPr>
              <a:t>: alto </a:t>
            </a:r>
            <a:r>
              <a:rPr lang="pt-BR" spc="-1" dirty="0">
                <a:solidFill>
                  <a:schemeClr val="accent5">
                    <a:lumMod val="50000"/>
                  </a:schemeClr>
                </a:solidFill>
                <a:latin typeface="Calibri" charset="0"/>
                <a:ea typeface="Calibri" charset="0"/>
                <a:cs typeface="Calibri" charset="0"/>
              </a:rPr>
              <a:t>desconhecimento sobre a CPA (75%) e gestão do impacto da </a:t>
            </a:r>
            <a:r>
              <a:rPr lang="pt-BR" spc="-1" dirty="0" smtClean="0">
                <a:solidFill>
                  <a:schemeClr val="accent5">
                    <a:lumMod val="50000"/>
                  </a:schemeClr>
                </a:solidFill>
                <a:latin typeface="Calibri" charset="0"/>
                <a:ea typeface="Calibri" charset="0"/>
                <a:cs typeface="Calibri" charset="0"/>
              </a:rPr>
              <a:t>auto avaliação </a:t>
            </a:r>
            <a:r>
              <a:rPr lang="pt-BR" spc="-1" dirty="0">
                <a:solidFill>
                  <a:schemeClr val="accent5">
                    <a:lumMod val="50000"/>
                  </a:schemeClr>
                </a:solidFill>
                <a:latin typeface="Calibri" charset="0"/>
                <a:ea typeface="Calibri" charset="0"/>
                <a:cs typeface="Calibri" charset="0"/>
              </a:rPr>
              <a:t>na ENA</a:t>
            </a:r>
            <a:r>
              <a:rPr lang="pt-BR" spc="-1" dirty="0" smtClean="0">
                <a:solidFill>
                  <a:schemeClr val="accent5">
                    <a:lumMod val="50000"/>
                  </a:schemeClr>
                </a:solidFill>
                <a:latin typeface="Calibri" charset="0"/>
                <a:ea typeface="Calibri" charset="0"/>
                <a:cs typeface="Calibri" charset="0"/>
              </a:rPr>
              <a:t>.</a:t>
            </a:r>
          </a:p>
          <a:p>
            <a:pPr marL="342900" indent="-342900" algn="just">
              <a:buAutoNum type="arabicPeriod"/>
            </a:pPr>
            <a:endParaRPr lang="pt-BR" spc="-1" dirty="0">
              <a:solidFill>
                <a:schemeClr val="accent5">
                  <a:lumMod val="50000"/>
                </a:schemeClr>
              </a:solidFill>
              <a:latin typeface="Calibri" charset="0"/>
              <a:ea typeface="Calibri" charset="0"/>
              <a:cs typeface="Calibri" charset="0"/>
            </a:endParaRPr>
          </a:p>
          <a:p>
            <a:pPr algn="just"/>
            <a:r>
              <a:rPr lang="pt-BR" spc="-1" dirty="0">
                <a:solidFill>
                  <a:schemeClr val="accent5">
                    <a:lumMod val="50000"/>
                  </a:schemeClr>
                </a:solidFill>
                <a:latin typeface="Calibri" charset="0"/>
                <a:ea typeface="Calibri" charset="0"/>
                <a:cs typeface="Calibri" charset="0"/>
              </a:rPr>
              <a:t>2. </a:t>
            </a:r>
            <a:r>
              <a:rPr lang="pt-BR" b="1" spc="-1" dirty="0" smtClean="0">
                <a:solidFill>
                  <a:schemeClr val="accent5">
                    <a:lumMod val="50000"/>
                  </a:schemeClr>
                </a:solidFill>
                <a:latin typeface="Calibri" charset="0"/>
                <a:ea typeface="Calibri" charset="0"/>
                <a:cs typeface="Calibri" charset="0"/>
              </a:rPr>
              <a:t>Desenvolvimento Institucional</a:t>
            </a:r>
            <a:r>
              <a:rPr lang="pt-BR" spc="-1" dirty="0" smtClean="0">
                <a:solidFill>
                  <a:schemeClr val="accent5">
                    <a:lumMod val="50000"/>
                  </a:schemeClr>
                </a:solidFill>
                <a:latin typeface="Calibri" charset="0"/>
                <a:ea typeface="Calibri" charset="0"/>
                <a:cs typeface="Calibri" charset="0"/>
              </a:rPr>
              <a:t>: missão </a:t>
            </a:r>
            <a:r>
              <a:rPr lang="pt-BR" spc="-1" dirty="0">
                <a:solidFill>
                  <a:schemeClr val="accent5">
                    <a:lumMod val="50000"/>
                  </a:schemeClr>
                </a:solidFill>
                <a:latin typeface="Calibri" charset="0"/>
                <a:ea typeface="Calibri" charset="0"/>
                <a:cs typeface="Calibri" charset="0"/>
              </a:rPr>
              <a:t>e valores bem reconhecidos (75%); porém, baixa percepção em responsabilidade social e ambiental</a:t>
            </a:r>
            <a:r>
              <a:rPr lang="pt-BR" spc="-1" dirty="0" smtClean="0">
                <a:solidFill>
                  <a:schemeClr val="accent5">
                    <a:lumMod val="50000"/>
                  </a:schemeClr>
                </a:solidFill>
                <a:latin typeface="Calibri" charset="0"/>
                <a:ea typeface="Calibri" charset="0"/>
                <a:cs typeface="Calibri" charset="0"/>
              </a:rPr>
              <a:t>.</a:t>
            </a:r>
          </a:p>
          <a:p>
            <a:pPr algn="just"/>
            <a:endParaRPr lang="pt-BR" spc="-1" dirty="0">
              <a:solidFill>
                <a:schemeClr val="accent5">
                  <a:lumMod val="50000"/>
                </a:schemeClr>
              </a:solidFill>
              <a:latin typeface="Calibri" charset="0"/>
              <a:ea typeface="Calibri" charset="0"/>
              <a:cs typeface="Calibri" charset="0"/>
            </a:endParaRPr>
          </a:p>
          <a:p>
            <a:pPr algn="just"/>
            <a:r>
              <a:rPr lang="pt-BR" spc="-1" dirty="0">
                <a:solidFill>
                  <a:schemeClr val="accent5">
                    <a:lumMod val="50000"/>
                  </a:schemeClr>
                </a:solidFill>
                <a:latin typeface="Calibri" charset="0"/>
                <a:ea typeface="Calibri" charset="0"/>
                <a:cs typeface="Calibri" charset="0"/>
              </a:rPr>
              <a:t>3. </a:t>
            </a:r>
            <a:r>
              <a:rPr lang="pt-BR" b="1" spc="-1" dirty="0" smtClean="0">
                <a:solidFill>
                  <a:schemeClr val="accent5">
                    <a:lumMod val="50000"/>
                  </a:schemeClr>
                </a:solidFill>
                <a:latin typeface="Calibri" charset="0"/>
                <a:ea typeface="Calibri" charset="0"/>
                <a:cs typeface="Calibri" charset="0"/>
              </a:rPr>
              <a:t>Políticas Acadêmicas</a:t>
            </a:r>
            <a:r>
              <a:rPr lang="pt-BR" spc="-1" dirty="0" smtClean="0">
                <a:solidFill>
                  <a:schemeClr val="accent5">
                    <a:lumMod val="50000"/>
                  </a:schemeClr>
                </a:solidFill>
                <a:latin typeface="Calibri" charset="0"/>
                <a:ea typeface="Calibri" charset="0"/>
                <a:cs typeface="Calibri" charset="0"/>
              </a:rPr>
              <a:t>: cursos </a:t>
            </a:r>
            <a:r>
              <a:rPr lang="pt-BR" spc="-1" dirty="0">
                <a:solidFill>
                  <a:schemeClr val="accent5">
                    <a:lumMod val="50000"/>
                  </a:schemeClr>
                </a:solidFill>
                <a:latin typeface="Calibri" charset="0"/>
                <a:ea typeface="Calibri" charset="0"/>
                <a:cs typeface="Calibri" charset="0"/>
              </a:rPr>
              <a:t>atendem bem expectativas (75%), mas há necessidade de separar avaliação de mudanças técnicas e comportamentais</a:t>
            </a:r>
            <a:r>
              <a:rPr lang="pt-BR" spc="-1" dirty="0" smtClean="0">
                <a:solidFill>
                  <a:schemeClr val="accent5">
                    <a:lumMod val="50000"/>
                  </a:schemeClr>
                </a:solidFill>
                <a:latin typeface="Calibri" charset="0"/>
                <a:ea typeface="Calibri" charset="0"/>
                <a:cs typeface="Calibri" charset="0"/>
              </a:rPr>
              <a:t>.</a:t>
            </a:r>
          </a:p>
          <a:p>
            <a:pPr algn="just"/>
            <a:endParaRPr lang="pt-BR" spc="-1" dirty="0">
              <a:solidFill>
                <a:schemeClr val="accent5">
                  <a:lumMod val="50000"/>
                </a:schemeClr>
              </a:solidFill>
              <a:latin typeface="Calibri" charset="0"/>
              <a:ea typeface="Calibri" charset="0"/>
              <a:cs typeface="Calibri" charset="0"/>
            </a:endParaRPr>
          </a:p>
          <a:p>
            <a:pPr algn="just"/>
            <a:r>
              <a:rPr lang="pt-BR" spc="-1" dirty="0">
                <a:solidFill>
                  <a:schemeClr val="accent5">
                    <a:lumMod val="50000"/>
                  </a:schemeClr>
                </a:solidFill>
                <a:latin typeface="Calibri" charset="0"/>
                <a:ea typeface="Calibri" charset="0"/>
                <a:cs typeface="Calibri" charset="0"/>
              </a:rPr>
              <a:t>4. </a:t>
            </a:r>
            <a:r>
              <a:rPr lang="pt-BR" b="1" spc="-1" dirty="0" smtClean="0">
                <a:solidFill>
                  <a:schemeClr val="accent5">
                    <a:lumMod val="50000"/>
                  </a:schemeClr>
                </a:solidFill>
                <a:latin typeface="Calibri" charset="0"/>
                <a:ea typeface="Calibri" charset="0"/>
                <a:cs typeface="Calibri" charset="0"/>
              </a:rPr>
              <a:t>Gestão </a:t>
            </a:r>
            <a:r>
              <a:rPr lang="pt-BR" b="1" spc="-1" dirty="0">
                <a:solidFill>
                  <a:schemeClr val="accent5">
                    <a:lumMod val="50000"/>
                  </a:schemeClr>
                </a:solidFill>
                <a:latin typeface="Calibri" charset="0"/>
                <a:ea typeface="Calibri" charset="0"/>
                <a:cs typeface="Calibri" charset="0"/>
              </a:rPr>
              <a:t>e </a:t>
            </a:r>
            <a:r>
              <a:rPr lang="pt-BR" b="1" spc="-1" dirty="0" smtClean="0">
                <a:solidFill>
                  <a:schemeClr val="accent5">
                    <a:lumMod val="50000"/>
                  </a:schemeClr>
                </a:solidFill>
                <a:latin typeface="Calibri" charset="0"/>
                <a:ea typeface="Calibri" charset="0"/>
                <a:cs typeface="Calibri" charset="0"/>
              </a:rPr>
              <a:t>Transparência</a:t>
            </a:r>
            <a:r>
              <a:rPr lang="pt-BR" spc="-1" dirty="0" smtClean="0">
                <a:solidFill>
                  <a:schemeClr val="accent5">
                    <a:lumMod val="50000"/>
                  </a:schemeClr>
                </a:solidFill>
                <a:latin typeface="Calibri" charset="0"/>
                <a:ea typeface="Calibri" charset="0"/>
                <a:cs typeface="Calibri" charset="0"/>
              </a:rPr>
              <a:t>: satisfação </a:t>
            </a:r>
            <a:r>
              <a:rPr lang="pt-BR" spc="-1" dirty="0">
                <a:solidFill>
                  <a:schemeClr val="accent5">
                    <a:lumMod val="50000"/>
                  </a:schemeClr>
                </a:solidFill>
                <a:latin typeface="Calibri" charset="0"/>
                <a:ea typeface="Calibri" charset="0"/>
                <a:cs typeface="Calibri" charset="0"/>
              </a:rPr>
              <a:t>com equipe técnica (75%) e gestores; pontos de melhoria em comunicação interna e fluxo de trabalho</a:t>
            </a:r>
            <a:r>
              <a:rPr lang="pt-BR" spc="-1" dirty="0" smtClean="0">
                <a:solidFill>
                  <a:schemeClr val="accent5">
                    <a:lumMod val="50000"/>
                  </a:schemeClr>
                </a:solidFill>
                <a:latin typeface="Calibri" charset="0"/>
                <a:ea typeface="Calibri" charset="0"/>
                <a:cs typeface="Calibri" charset="0"/>
              </a:rPr>
              <a:t>.</a:t>
            </a:r>
          </a:p>
          <a:p>
            <a:pPr algn="just"/>
            <a:endParaRPr lang="pt-BR" spc="-1" dirty="0">
              <a:solidFill>
                <a:schemeClr val="accent5">
                  <a:lumMod val="50000"/>
                </a:schemeClr>
              </a:solidFill>
              <a:latin typeface="Calibri" charset="0"/>
              <a:ea typeface="Calibri" charset="0"/>
              <a:cs typeface="Calibri" charset="0"/>
            </a:endParaRPr>
          </a:p>
          <a:p>
            <a:pPr algn="just"/>
            <a:r>
              <a:rPr lang="pt-BR" spc="-1" dirty="0">
                <a:solidFill>
                  <a:schemeClr val="accent5">
                    <a:lumMod val="50000"/>
                  </a:schemeClr>
                </a:solidFill>
                <a:latin typeface="Calibri" charset="0"/>
                <a:ea typeface="Calibri" charset="0"/>
                <a:cs typeface="Calibri" charset="0"/>
              </a:rPr>
              <a:t>5. </a:t>
            </a:r>
            <a:r>
              <a:rPr lang="pt-BR" b="1" spc="-1" dirty="0" smtClean="0">
                <a:solidFill>
                  <a:schemeClr val="accent5">
                    <a:lumMod val="50000"/>
                  </a:schemeClr>
                </a:solidFill>
                <a:latin typeface="Calibri" charset="0"/>
                <a:ea typeface="Calibri" charset="0"/>
                <a:cs typeface="Calibri" charset="0"/>
              </a:rPr>
              <a:t>Infraestrutura Física</a:t>
            </a:r>
            <a:r>
              <a:rPr lang="pt-BR" spc="-1" dirty="0" smtClean="0">
                <a:solidFill>
                  <a:schemeClr val="accent5">
                    <a:lumMod val="50000"/>
                  </a:schemeClr>
                </a:solidFill>
                <a:latin typeface="Calibri" charset="0"/>
                <a:ea typeface="Calibri" charset="0"/>
                <a:cs typeface="Calibri" charset="0"/>
              </a:rPr>
              <a:t>: avaliação </a:t>
            </a:r>
            <a:r>
              <a:rPr lang="pt-BR" spc="-1" dirty="0">
                <a:solidFill>
                  <a:schemeClr val="accent5">
                    <a:lumMod val="50000"/>
                  </a:schemeClr>
                </a:solidFill>
                <a:latin typeface="Calibri" charset="0"/>
                <a:ea typeface="Calibri" charset="0"/>
                <a:cs typeface="Calibri" charset="0"/>
              </a:rPr>
              <a:t>positiva dos espaços (75%), mas ajustes em acessibilidade são recomendados.</a:t>
            </a:r>
          </a:p>
          <a:p>
            <a:pPr algn="just"/>
            <a:endParaRPr lang="pt-BR" spc="-1" dirty="0">
              <a:latin typeface="Calibri" charset="0"/>
              <a:ea typeface="Calibri" charset="0"/>
              <a:cs typeface="Calibri" charset="0"/>
            </a:endParaRPr>
          </a:p>
          <a:p>
            <a:pPr algn="just"/>
            <a:r>
              <a:rPr lang="pt-BR" b="1" spc="-1" dirty="0" smtClean="0">
                <a:solidFill>
                  <a:schemeClr val="accent1">
                    <a:lumMod val="75000"/>
                  </a:schemeClr>
                </a:solidFill>
                <a:latin typeface="Calibri" charset="0"/>
                <a:ea typeface="Calibri" charset="0"/>
                <a:cs typeface="Calibri" charset="0"/>
              </a:rPr>
              <a:t>Recomendações da CPA: </a:t>
            </a:r>
            <a:r>
              <a:rPr lang="pt-BR" b="1" spc="-1" dirty="0">
                <a:solidFill>
                  <a:schemeClr val="accent1">
                    <a:lumMod val="75000"/>
                  </a:schemeClr>
                </a:solidFill>
                <a:latin typeface="Calibri" charset="0"/>
                <a:ea typeface="Calibri" charset="0"/>
                <a:cs typeface="Calibri" charset="0"/>
              </a:rPr>
              <a:t>Contratar consultoria para aprimorar fluxos de trabalho e implementar treinamentos periódicos aos servidores.</a:t>
            </a:r>
            <a:endParaRPr lang="en-US" b="1" strike="noStrike" spc="-1" dirty="0">
              <a:solidFill>
                <a:schemeClr val="accent1">
                  <a:lumMod val="75000"/>
                </a:schemeClr>
              </a:solidFill>
              <a:latin typeface="Calibri" charset="0"/>
              <a:ea typeface="Calibri" charset="0"/>
              <a:cs typeface="Calibri" charset="0"/>
            </a:endParaRPr>
          </a:p>
        </p:txBody>
      </p:sp>
      <p:sp>
        <p:nvSpPr>
          <p:cNvPr id="111" name="Rectangle 13">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1411560" y="1411200"/>
            <a:ext cx="6856920" cy="4036680"/>
          </a:xfrm>
          <a:prstGeom prst="rect">
            <a:avLst/>
          </a:prstGeom>
          <a:gradFill rotWithShape="0">
            <a:gsLst>
              <a:gs pos="8000">
                <a:srgbClr val="000000"/>
              </a:gs>
              <a:gs pos="100000">
                <a:srgbClr val="2E75B6"/>
              </a:gs>
            </a:gsLst>
            <a:lin ang="132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12" name="Rectangle 15">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1411560" y="1421280"/>
            <a:ext cx="6856920" cy="4036680"/>
          </a:xfrm>
          <a:prstGeom prst="rect">
            <a:avLst/>
          </a:prstGeom>
          <a:gradFill rotWithShape="0">
            <a:gsLst>
              <a:gs pos="0">
                <a:srgbClr val="000000">
                  <a:alpha val="0"/>
                </a:srgbClr>
              </a:gs>
              <a:gs pos="99000">
                <a:srgbClr val="5B9BD5">
                  <a:alpha val="46000"/>
                </a:srgbClr>
              </a:gs>
            </a:gsLst>
            <a:lin ang="14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13" name="Rectangle 17">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765360" y="3589200"/>
            <a:ext cx="2500920" cy="4036680"/>
          </a:xfrm>
          <a:prstGeom prst="rect">
            <a:avLst/>
          </a:prstGeom>
          <a:gradFill rotWithShape="0">
            <a:gsLst>
              <a:gs pos="2000">
                <a:srgbClr val="5B9BD5">
                  <a:alpha val="29000"/>
                </a:srgbClr>
              </a:gs>
              <a:gs pos="100000">
                <a:srgbClr val="000000">
                  <a:alpha val="30000"/>
                </a:srgbClr>
              </a:gs>
            </a:gsLst>
            <a:lin ang="8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14" name="Freeform: Shape 19">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20635800">
            <a:off x="-501480" y="969480"/>
            <a:ext cx="3899160" cy="4177800"/>
          </a:xfrm>
          <a:custGeom>
            <a:avLst/>
            <a:gdLst>
              <a:gd name="textAreaLeft" fmla="*/ 0 w 3899160"/>
              <a:gd name="textAreaRight" fmla="*/ 3900240 w 3899160"/>
              <a:gd name="textAreaTop" fmla="*/ 0 h 4177800"/>
              <a:gd name="textAreaBottom" fmla="*/ 4178880 h 4177800"/>
            </a:gdLst>
            <a:ahLst/>
            <a:cxnLst/>
            <a:rect l="textAreaLeft" t="textAreaTop" r="textAreaRight" b="textAreaBottom"/>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rotWithShape="0">
            <a:gsLst>
              <a:gs pos="29000">
                <a:srgbClr val="000000">
                  <a:alpha val="0"/>
                </a:srgbClr>
              </a:gs>
              <a:gs pos="100000">
                <a:srgbClr val="5B9BD5">
                  <a:alpha val="43000"/>
                </a:srgbClr>
              </a:gs>
            </a:gsLst>
            <a:lin ang="834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15" name="Rectangle 21">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1407886" y="1397446"/>
            <a:ext cx="6849572" cy="4036680"/>
          </a:xfrm>
          <a:prstGeom prst="rect">
            <a:avLst/>
          </a:prstGeom>
          <a:gradFill rotWithShape="0">
            <a:gsLst>
              <a:gs pos="0">
                <a:srgbClr val="000000">
                  <a:alpha val="0"/>
                </a:srgbClr>
              </a:gs>
              <a:gs pos="99000">
                <a:srgbClr val="9DC3E6">
                  <a:alpha val="11000"/>
                </a:srgbClr>
              </a:gs>
            </a:gsLst>
            <a:lin ang="90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16" name="PlaceHolder 1"/>
          <p:cNvSpPr>
            <a:spLocks noGrp="1"/>
          </p:cNvSpPr>
          <p:nvPr>
            <p:ph type="title"/>
          </p:nvPr>
        </p:nvSpPr>
        <p:spPr>
          <a:xfrm>
            <a:off x="182340" y="1547370"/>
            <a:ext cx="3666960" cy="2478946"/>
          </a:xfrm>
          <a:prstGeom prst="rect">
            <a:avLst/>
          </a:prstGeom>
          <a:noFill/>
          <a:ln w="0">
            <a:noFill/>
          </a:ln>
        </p:spPr>
        <p:txBody>
          <a:bodyPr lIns="91440" tIns="45720" rIns="91440" bIns="45720" anchor="b">
            <a:normAutofit fontScale="90000"/>
          </a:bodyPr>
          <a:lstStyle/>
          <a:p>
            <a:pPr indent="0" algn="ctr" defTabSz="914400">
              <a:lnSpc>
                <a:spcPct val="90000"/>
              </a:lnSpc>
              <a:buNone/>
              <a:tabLst>
                <a:tab pos="0" algn="l"/>
              </a:tabLst>
            </a:pPr>
            <a:r>
              <a:rPr sz="4000" dirty="0">
                <a:latin typeface="Arial" panose="020B0604020202020204" pitchFamily="34" charset="0"/>
                <a:cs typeface="Arial" panose="020B0604020202020204" pitchFamily="34" charset="0"/>
              </a:rPr>
              <a:t/>
            </a:r>
            <a:br>
              <a:rPr sz="4000" dirty="0">
                <a:latin typeface="Arial" panose="020B0604020202020204" pitchFamily="34" charset="0"/>
                <a:cs typeface="Arial" panose="020B0604020202020204" pitchFamily="34" charset="0"/>
              </a:rPr>
            </a:br>
            <a:r>
              <a:rPr lang="pt-BR" sz="4000" b="1" strike="noStrike" spc="-1" dirty="0" smtClean="0">
                <a:solidFill>
                  <a:srgbClr val="729FCF"/>
                </a:solidFill>
                <a:latin typeface="Calibri" charset="0"/>
                <a:ea typeface="Calibri" charset="0"/>
                <a:cs typeface="Calibri" charset="0"/>
              </a:rPr>
              <a:t>Relatório </a:t>
            </a:r>
            <a:r>
              <a:rPr lang="pt-BR" sz="4000" b="1" strike="noStrike" spc="-1" dirty="0">
                <a:solidFill>
                  <a:srgbClr val="729FCF"/>
                </a:solidFill>
                <a:latin typeface="Calibri" charset="0"/>
                <a:ea typeface="Calibri" charset="0"/>
                <a:cs typeface="Calibri" charset="0"/>
              </a:rPr>
              <a:t>CPA </a:t>
            </a:r>
            <a:r>
              <a:rPr lang="pt-BR" sz="4000" b="1" strike="noStrike" spc="-1" dirty="0" smtClean="0">
                <a:solidFill>
                  <a:srgbClr val="729FCF"/>
                </a:solidFill>
                <a:latin typeface="Calibri" charset="0"/>
                <a:ea typeface="Calibri" charset="0"/>
                <a:cs typeface="Calibri" charset="0"/>
              </a:rPr>
              <a:t>2022</a:t>
            </a:r>
            <a:br>
              <a:rPr lang="pt-BR" sz="4000" b="1" strike="noStrike" spc="-1" dirty="0" smtClean="0">
                <a:solidFill>
                  <a:srgbClr val="729FCF"/>
                </a:solidFill>
                <a:latin typeface="Calibri" charset="0"/>
                <a:ea typeface="Calibri" charset="0"/>
                <a:cs typeface="Calibri" charset="0"/>
              </a:rPr>
            </a:br>
            <a:r>
              <a:rPr lang="pt-BR" sz="4000" b="1" strike="noStrike" spc="-1" dirty="0" smtClean="0">
                <a:solidFill>
                  <a:srgbClr val="729FCF"/>
                </a:solidFill>
                <a:latin typeface="Calibri" charset="0"/>
                <a:ea typeface="Calibri" charset="0"/>
                <a:cs typeface="Calibri" charset="0"/>
              </a:rPr>
              <a:t>Ó</a:t>
            </a:r>
            <a:r>
              <a:rPr lang="pt-BR" sz="4000" b="1" spc="-1" dirty="0" smtClean="0">
                <a:solidFill>
                  <a:srgbClr val="729FCF"/>
                </a:solidFill>
                <a:latin typeface="Calibri" charset="0"/>
                <a:ea typeface="Calibri" charset="0"/>
                <a:cs typeface="Calibri" charset="0"/>
              </a:rPr>
              <a:t>rgãos Contratantes</a:t>
            </a:r>
            <a:endParaRPr lang="pt-BR" sz="4000" b="1" strike="noStrike" spc="-1" dirty="0">
              <a:solidFill>
                <a:srgbClr val="000000"/>
              </a:solidFill>
              <a:latin typeface="Calibri" charset="0"/>
              <a:ea typeface="Calibri" charset="0"/>
              <a:cs typeface="Calibri" charset="0"/>
            </a:endParaRPr>
          </a:p>
        </p:txBody>
      </p:sp>
      <p:grpSp>
        <p:nvGrpSpPr>
          <p:cNvPr id="10" name="object 2"/>
          <p:cNvGrpSpPr/>
          <p:nvPr/>
        </p:nvGrpSpPr>
        <p:grpSpPr>
          <a:xfrm>
            <a:off x="0" y="5797611"/>
            <a:ext cx="12192000" cy="1075509"/>
            <a:chOff x="-6095" y="0"/>
            <a:chExt cx="12204700" cy="1489075"/>
          </a:xfrm>
        </p:grpSpPr>
        <p:pic>
          <p:nvPicPr>
            <p:cNvPr id="11" name="object 3"/>
            <p:cNvPicPr/>
            <p:nvPr/>
          </p:nvPicPr>
          <p:blipFill>
            <a:blip r:embed="rId3" cstate="print"/>
            <a:stretch>
              <a:fillRect/>
            </a:stretch>
          </p:blipFill>
          <p:spPr>
            <a:xfrm>
              <a:off x="2083308" y="0"/>
              <a:ext cx="7620000" cy="1476755"/>
            </a:xfrm>
            <a:prstGeom prst="rect">
              <a:avLst/>
            </a:prstGeom>
          </p:spPr>
        </p:pic>
        <p:sp>
          <p:nvSpPr>
            <p:cNvPr id="12"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13"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14"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15"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74000">
              <a:srgbClr val="B5D2EC"/>
            </a:gs>
            <a:gs pos="83000">
              <a:srgbClr val="B5D2EC"/>
            </a:gs>
            <a:gs pos="100000">
              <a:srgbClr val="CEE1F2"/>
            </a:gs>
          </a:gsLst>
          <a:path path="rect">
            <a:fillToRect l="50000" t="50000" r="50000" b="50000"/>
          </a:path>
        </a:gradFill>
        <a:effectLst/>
      </p:bgPr>
    </p:bg>
    <p:spTree>
      <p:nvGrpSpPr>
        <p:cNvPr id="1" name=""/>
        <p:cNvGrpSpPr/>
        <p:nvPr/>
      </p:nvGrpSpPr>
      <p:grpSpPr>
        <a:xfrm>
          <a:off x="0" y="0"/>
          <a:ext cx="0" cy="0"/>
          <a:chOff x="0" y="0"/>
          <a:chExt cx="0" cy="0"/>
        </a:xfrm>
      </p:grpSpPr>
      <p:sp>
        <p:nvSpPr>
          <p:cNvPr id="110" name="Rectangle 11">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a:off x="4290646" y="478704"/>
            <a:ext cx="7563046" cy="5001743"/>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just"/>
            <a:r>
              <a:rPr lang="pt-BR" sz="2200" b="1" spc="-1" dirty="0" smtClean="0">
                <a:solidFill>
                  <a:srgbClr val="002060"/>
                </a:solidFill>
                <a:latin typeface="Calibri" charset="0"/>
                <a:ea typeface="Calibri" charset="0"/>
                <a:cs typeface="Calibri" charset="0"/>
              </a:rPr>
              <a:t>Análise das Respostas dos Docentes – 2022</a:t>
            </a:r>
          </a:p>
          <a:p>
            <a:pPr algn="just"/>
            <a:endParaRPr lang="pt-BR" sz="2000" spc="-1" dirty="0" smtClean="0">
              <a:solidFill>
                <a:srgbClr val="002060"/>
              </a:solidFill>
              <a:latin typeface="Calibri" charset="0"/>
              <a:ea typeface="Calibri" charset="0"/>
              <a:cs typeface="Calibri" charset="0"/>
            </a:endParaRPr>
          </a:p>
          <a:p>
            <a:pPr algn="just"/>
            <a:r>
              <a:rPr lang="pt-BR" sz="2000" spc="-1" dirty="0" smtClean="0">
                <a:solidFill>
                  <a:srgbClr val="002060"/>
                </a:solidFill>
                <a:latin typeface="Calibri" charset="0"/>
                <a:ea typeface="Calibri" charset="0"/>
                <a:cs typeface="Calibri" charset="0"/>
              </a:rPr>
              <a:t>1. </a:t>
            </a:r>
            <a:r>
              <a:rPr lang="pt-BR" sz="2000" b="1" spc="-1" dirty="0" smtClean="0">
                <a:solidFill>
                  <a:srgbClr val="002060"/>
                </a:solidFill>
                <a:latin typeface="Calibri" charset="0"/>
                <a:ea typeface="Calibri" charset="0"/>
                <a:cs typeface="Calibri" charset="0"/>
              </a:rPr>
              <a:t>Pontos Fortes: </a:t>
            </a:r>
          </a:p>
          <a:p>
            <a:pPr algn="just"/>
            <a:r>
              <a:rPr lang="pt-BR" sz="2000" spc="-1" dirty="0" smtClean="0">
                <a:solidFill>
                  <a:srgbClr val="002060"/>
                </a:solidFill>
                <a:latin typeface="Calibri" charset="0"/>
                <a:ea typeface="Calibri" charset="0"/>
                <a:cs typeface="Calibri" charset="0"/>
              </a:rPr>
              <a:t>   - Suporte ao Docente: alta satisfação com o suporte oferecido.</a:t>
            </a:r>
          </a:p>
          <a:p>
            <a:pPr algn="just"/>
            <a:r>
              <a:rPr lang="pt-BR" sz="2000" spc="-1" dirty="0" smtClean="0">
                <a:solidFill>
                  <a:srgbClr val="002060"/>
                </a:solidFill>
                <a:latin typeface="Calibri" charset="0"/>
                <a:ea typeface="Calibri" charset="0"/>
                <a:cs typeface="Calibri" charset="0"/>
              </a:rPr>
              <a:t>   - Preferência pelo Híbrido: professores valorizam o formato híbrido.</a:t>
            </a:r>
          </a:p>
          <a:p>
            <a:pPr algn="just"/>
            <a:r>
              <a:rPr lang="pt-BR" sz="2000" spc="-1" dirty="0" smtClean="0">
                <a:solidFill>
                  <a:srgbClr val="002060"/>
                </a:solidFill>
                <a:latin typeface="Calibri" charset="0"/>
                <a:ea typeface="Calibri" charset="0"/>
                <a:cs typeface="Calibri" charset="0"/>
              </a:rPr>
              <a:t>   - Acessibilidade: profissionais da ENA acessíveis e educados.</a:t>
            </a:r>
          </a:p>
          <a:p>
            <a:pPr algn="just"/>
            <a:endParaRPr lang="pt-BR" sz="2000" spc="-1" dirty="0" smtClean="0">
              <a:solidFill>
                <a:srgbClr val="002060"/>
              </a:solidFill>
              <a:latin typeface="Calibri" charset="0"/>
              <a:ea typeface="Calibri" charset="0"/>
              <a:cs typeface="Calibri" charset="0"/>
            </a:endParaRPr>
          </a:p>
          <a:p>
            <a:pPr algn="just"/>
            <a:r>
              <a:rPr lang="pt-BR" sz="2000" spc="-1" dirty="0" smtClean="0">
                <a:solidFill>
                  <a:srgbClr val="002060"/>
                </a:solidFill>
                <a:latin typeface="Calibri" charset="0"/>
                <a:ea typeface="Calibri" charset="0"/>
                <a:cs typeface="Calibri" charset="0"/>
              </a:rPr>
              <a:t>2. </a:t>
            </a:r>
            <a:r>
              <a:rPr lang="pt-BR" sz="2000" b="1" spc="-1" dirty="0" smtClean="0">
                <a:solidFill>
                  <a:srgbClr val="002060"/>
                </a:solidFill>
                <a:latin typeface="Calibri" charset="0"/>
                <a:ea typeface="Calibri" charset="0"/>
                <a:cs typeface="Calibri" charset="0"/>
              </a:rPr>
              <a:t>Áreas para Melhoria: </a:t>
            </a:r>
          </a:p>
          <a:p>
            <a:pPr algn="just"/>
            <a:r>
              <a:rPr lang="pt-BR" sz="2000" spc="-1" dirty="0" smtClean="0">
                <a:solidFill>
                  <a:srgbClr val="002060"/>
                </a:solidFill>
                <a:latin typeface="Calibri" charset="0"/>
                <a:ea typeface="Calibri" charset="0"/>
                <a:cs typeface="Calibri" charset="0"/>
              </a:rPr>
              <a:t>   - Modelo Didático-Pedagógico: necessidade de revisão e atualização.</a:t>
            </a:r>
          </a:p>
          <a:p>
            <a:pPr algn="just"/>
            <a:r>
              <a:rPr lang="pt-BR" sz="2000" spc="-1" dirty="0" smtClean="0">
                <a:solidFill>
                  <a:srgbClr val="002060"/>
                </a:solidFill>
                <a:latin typeface="Calibri" charset="0"/>
                <a:ea typeface="Calibri" charset="0"/>
                <a:cs typeface="Calibri" charset="0"/>
              </a:rPr>
              <a:t>   - Honorário: atualização em relação ao mercado para retenção.</a:t>
            </a:r>
          </a:p>
          <a:p>
            <a:pPr algn="just"/>
            <a:r>
              <a:rPr lang="pt-BR" sz="2000" spc="-1" dirty="0" smtClean="0">
                <a:solidFill>
                  <a:srgbClr val="002060"/>
                </a:solidFill>
                <a:latin typeface="Calibri" charset="0"/>
                <a:ea typeface="Calibri" charset="0"/>
                <a:cs typeface="Calibri" charset="0"/>
              </a:rPr>
              <a:t>   -Autonomia no AVA: ampliação da autonomia dos docentes na plataforma.</a:t>
            </a:r>
          </a:p>
          <a:p>
            <a:pPr algn="just"/>
            <a:endParaRPr lang="pt-BR" sz="2000" spc="-1" dirty="0" smtClean="0">
              <a:solidFill>
                <a:schemeClr val="accent1">
                  <a:lumMod val="75000"/>
                </a:schemeClr>
              </a:solidFill>
              <a:latin typeface="Calibri" charset="0"/>
              <a:ea typeface="Calibri" charset="0"/>
              <a:cs typeface="Calibri" charset="0"/>
            </a:endParaRPr>
          </a:p>
          <a:p>
            <a:pPr algn="just"/>
            <a:r>
              <a:rPr lang="pt-BR" sz="2000" b="1" spc="-1" dirty="0" smtClean="0">
                <a:solidFill>
                  <a:schemeClr val="accent1">
                    <a:lumMod val="75000"/>
                  </a:schemeClr>
                </a:solidFill>
                <a:latin typeface="Calibri" charset="0"/>
                <a:ea typeface="Calibri" charset="0"/>
                <a:cs typeface="Calibri" charset="0"/>
              </a:rPr>
              <a:t>Recomendações da CPA: Realizar auditoria pedagógica, revisar práticas avaliativas e oferecer maior controle e autonomia para otimizar o ambiente de ensino.</a:t>
            </a:r>
            <a:endParaRPr lang="en-US" sz="2000" b="1" strike="noStrike" spc="-1" dirty="0">
              <a:solidFill>
                <a:schemeClr val="accent1">
                  <a:lumMod val="75000"/>
                </a:schemeClr>
              </a:solidFill>
              <a:latin typeface="Calibri" charset="0"/>
              <a:ea typeface="Calibri" charset="0"/>
              <a:cs typeface="Calibri" charset="0"/>
            </a:endParaRPr>
          </a:p>
        </p:txBody>
      </p:sp>
      <p:sp>
        <p:nvSpPr>
          <p:cNvPr id="111" name="Rectangle 13">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1411560" y="1411200"/>
            <a:ext cx="6856920" cy="4036680"/>
          </a:xfrm>
          <a:prstGeom prst="rect">
            <a:avLst/>
          </a:prstGeom>
          <a:gradFill rotWithShape="0">
            <a:gsLst>
              <a:gs pos="8000">
                <a:srgbClr val="000000"/>
              </a:gs>
              <a:gs pos="100000">
                <a:srgbClr val="2E75B6"/>
              </a:gs>
            </a:gsLst>
            <a:lin ang="132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12" name="Rectangle 15">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1411560" y="1421280"/>
            <a:ext cx="6856920" cy="4036680"/>
          </a:xfrm>
          <a:prstGeom prst="rect">
            <a:avLst/>
          </a:prstGeom>
          <a:gradFill rotWithShape="0">
            <a:gsLst>
              <a:gs pos="0">
                <a:srgbClr val="000000">
                  <a:alpha val="0"/>
                </a:srgbClr>
              </a:gs>
              <a:gs pos="99000">
                <a:srgbClr val="5B9BD5">
                  <a:alpha val="46000"/>
                </a:srgbClr>
              </a:gs>
            </a:gsLst>
            <a:lin ang="14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13" name="Rectangle 17">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765360" y="3589200"/>
            <a:ext cx="2500920" cy="4036680"/>
          </a:xfrm>
          <a:prstGeom prst="rect">
            <a:avLst/>
          </a:prstGeom>
          <a:gradFill rotWithShape="0">
            <a:gsLst>
              <a:gs pos="2000">
                <a:srgbClr val="5B9BD5">
                  <a:alpha val="29000"/>
                </a:srgbClr>
              </a:gs>
              <a:gs pos="100000">
                <a:srgbClr val="000000">
                  <a:alpha val="30000"/>
                </a:srgbClr>
              </a:gs>
            </a:gsLst>
            <a:lin ang="84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14" name="Freeform: Shape 19">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20635800">
            <a:off x="-501480" y="969480"/>
            <a:ext cx="3899160" cy="4177800"/>
          </a:xfrm>
          <a:custGeom>
            <a:avLst/>
            <a:gdLst>
              <a:gd name="textAreaLeft" fmla="*/ 0 w 3899160"/>
              <a:gd name="textAreaRight" fmla="*/ 3900240 w 3899160"/>
              <a:gd name="textAreaTop" fmla="*/ 0 h 4177800"/>
              <a:gd name="textAreaBottom" fmla="*/ 4178880 h 4177800"/>
            </a:gdLst>
            <a:ahLst/>
            <a:cxnLst/>
            <a:rect l="textAreaLeft" t="textAreaTop" r="textAreaRight" b="textAreaBottom"/>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rotWithShape="0">
            <a:gsLst>
              <a:gs pos="29000">
                <a:srgbClr val="000000">
                  <a:alpha val="0"/>
                </a:srgbClr>
              </a:gs>
              <a:gs pos="100000">
                <a:srgbClr val="5B9BD5">
                  <a:alpha val="43000"/>
                </a:srgbClr>
              </a:gs>
            </a:gsLst>
            <a:lin ang="834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115" name="Rectangle 21">
            <a:extLst>
              <a:ext uri="{C183D7F6-B498-43B3-948B-1728B52AA6E4}">
                <adec:decorative xmlns:adec="http://schemas.microsoft.com/office/drawing/2017/decorative" xmlns:mc="http://schemas.openxmlformats.org/markup-compatibility/2006" xmlns:p15="http://schemas.microsoft.com/office/powerpoint/2012/main" xmlns:p14="http://schemas.microsoft.com/office/powerpoint/2010/main" xmlns="" val="1"/>
              </a:ext>
            </a:extLst>
          </p:cNvPr>
          <p:cNvSpPr/>
          <p:nvPr/>
        </p:nvSpPr>
        <p:spPr>
          <a:xfrm rot="5400000" flipH="1">
            <a:off x="-1411560" y="1401120"/>
            <a:ext cx="6856920" cy="4036680"/>
          </a:xfrm>
          <a:prstGeom prst="rect">
            <a:avLst/>
          </a:prstGeom>
          <a:gradFill rotWithShape="0">
            <a:gsLst>
              <a:gs pos="0">
                <a:srgbClr val="000000">
                  <a:alpha val="0"/>
                </a:srgbClr>
              </a:gs>
              <a:gs pos="99000">
                <a:srgbClr val="9DC3E6">
                  <a:alpha val="11000"/>
                </a:srgbClr>
              </a:gs>
            </a:gsLst>
            <a:lin ang="9000000"/>
          </a:gra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defTabSz="914400">
              <a:lnSpc>
                <a:spcPct val="100000"/>
              </a:lnSpc>
            </a:pPr>
            <a:endParaRPr lang="en-US" sz="1800" b="0" strike="noStrike" spc="-1">
              <a:solidFill>
                <a:schemeClr val="lt1"/>
              </a:solidFill>
              <a:latin typeface="Calibri"/>
            </a:endParaRPr>
          </a:p>
        </p:txBody>
      </p:sp>
      <p:sp>
        <p:nvSpPr>
          <p:cNvPr id="23" name="PlaceHolder 1"/>
          <p:cNvSpPr>
            <a:spLocks noGrp="1"/>
          </p:cNvSpPr>
          <p:nvPr>
            <p:ph type="title"/>
          </p:nvPr>
        </p:nvSpPr>
        <p:spPr>
          <a:xfrm>
            <a:off x="182340" y="1547370"/>
            <a:ext cx="3666960" cy="2478946"/>
          </a:xfrm>
          <a:prstGeom prst="rect">
            <a:avLst/>
          </a:prstGeom>
          <a:noFill/>
          <a:ln w="0">
            <a:noFill/>
          </a:ln>
        </p:spPr>
        <p:txBody>
          <a:bodyPr lIns="91440" tIns="45720" rIns="91440" bIns="45720" anchor="b">
            <a:normAutofit fontScale="90000"/>
          </a:bodyPr>
          <a:lstStyle/>
          <a:p>
            <a:pPr indent="0" algn="ctr" defTabSz="914400">
              <a:lnSpc>
                <a:spcPct val="90000"/>
              </a:lnSpc>
              <a:buNone/>
              <a:tabLst>
                <a:tab pos="0" algn="l"/>
              </a:tabLst>
            </a:pPr>
            <a:r>
              <a:rPr sz="4000" dirty="0">
                <a:latin typeface="Arial" panose="020B0604020202020204" pitchFamily="34" charset="0"/>
                <a:cs typeface="Arial" panose="020B0604020202020204" pitchFamily="34" charset="0"/>
              </a:rPr>
              <a:t/>
            </a:r>
            <a:br>
              <a:rPr sz="4000" dirty="0">
                <a:latin typeface="Arial" panose="020B0604020202020204" pitchFamily="34" charset="0"/>
                <a:cs typeface="Arial" panose="020B0604020202020204" pitchFamily="34" charset="0"/>
              </a:rPr>
            </a:br>
            <a:r>
              <a:rPr lang="pt-BR" sz="4000" b="1" strike="noStrike" spc="-1" dirty="0" smtClean="0">
                <a:solidFill>
                  <a:srgbClr val="729FCF"/>
                </a:solidFill>
                <a:latin typeface="Calibri" charset="0"/>
                <a:ea typeface="Calibri" charset="0"/>
                <a:cs typeface="Calibri" charset="0"/>
              </a:rPr>
              <a:t>Relatório </a:t>
            </a:r>
            <a:r>
              <a:rPr lang="pt-BR" sz="4000" b="1" strike="noStrike" spc="-1" dirty="0">
                <a:solidFill>
                  <a:srgbClr val="729FCF"/>
                </a:solidFill>
                <a:latin typeface="Calibri" charset="0"/>
                <a:ea typeface="Calibri" charset="0"/>
                <a:cs typeface="Calibri" charset="0"/>
              </a:rPr>
              <a:t>CPA </a:t>
            </a:r>
            <a:r>
              <a:rPr lang="pt-BR" sz="4000" b="1" strike="noStrike" spc="-1" dirty="0" smtClean="0">
                <a:solidFill>
                  <a:srgbClr val="729FCF"/>
                </a:solidFill>
                <a:latin typeface="Calibri" charset="0"/>
                <a:ea typeface="Calibri" charset="0"/>
                <a:cs typeface="Calibri" charset="0"/>
              </a:rPr>
              <a:t>2022</a:t>
            </a:r>
            <a:br>
              <a:rPr lang="pt-BR" sz="4000" b="1" strike="noStrike" spc="-1" dirty="0" smtClean="0">
                <a:solidFill>
                  <a:srgbClr val="729FCF"/>
                </a:solidFill>
                <a:latin typeface="Calibri" charset="0"/>
                <a:ea typeface="Calibri" charset="0"/>
                <a:cs typeface="Calibri" charset="0"/>
              </a:rPr>
            </a:br>
            <a:r>
              <a:rPr lang="pt-BR" sz="4000" b="1" strike="noStrike" spc="-1" dirty="0" smtClean="0">
                <a:solidFill>
                  <a:srgbClr val="729FCF"/>
                </a:solidFill>
                <a:latin typeface="Calibri" charset="0"/>
                <a:ea typeface="Calibri" charset="0"/>
                <a:cs typeface="Calibri" charset="0"/>
              </a:rPr>
              <a:t>Ó</a:t>
            </a:r>
            <a:r>
              <a:rPr lang="pt-BR" sz="4000" b="1" spc="-1" dirty="0" smtClean="0">
                <a:solidFill>
                  <a:srgbClr val="729FCF"/>
                </a:solidFill>
                <a:latin typeface="Calibri" charset="0"/>
                <a:ea typeface="Calibri" charset="0"/>
                <a:cs typeface="Calibri" charset="0"/>
              </a:rPr>
              <a:t>rgãos Contratantes</a:t>
            </a:r>
            <a:endParaRPr lang="pt-BR" sz="4000" b="1" strike="noStrike" spc="-1" dirty="0">
              <a:solidFill>
                <a:srgbClr val="000000"/>
              </a:solidFill>
              <a:latin typeface="Calibri" charset="0"/>
              <a:ea typeface="Calibri" charset="0"/>
              <a:cs typeface="Calibri" charset="0"/>
            </a:endParaRPr>
          </a:p>
        </p:txBody>
      </p:sp>
      <p:grpSp>
        <p:nvGrpSpPr>
          <p:cNvPr id="24" name="object 2"/>
          <p:cNvGrpSpPr/>
          <p:nvPr/>
        </p:nvGrpSpPr>
        <p:grpSpPr>
          <a:xfrm>
            <a:off x="0" y="5797611"/>
            <a:ext cx="12192000" cy="1075509"/>
            <a:chOff x="-6095" y="0"/>
            <a:chExt cx="12204700" cy="1489075"/>
          </a:xfrm>
        </p:grpSpPr>
        <p:pic>
          <p:nvPicPr>
            <p:cNvPr id="25" name="object 3"/>
            <p:cNvPicPr/>
            <p:nvPr/>
          </p:nvPicPr>
          <p:blipFill>
            <a:blip r:embed="rId2" cstate="print"/>
            <a:stretch>
              <a:fillRect/>
            </a:stretch>
          </p:blipFill>
          <p:spPr>
            <a:xfrm>
              <a:off x="2083308" y="0"/>
              <a:ext cx="7620000" cy="1476755"/>
            </a:xfrm>
            <a:prstGeom prst="rect">
              <a:avLst/>
            </a:prstGeom>
          </p:spPr>
        </p:pic>
        <p:sp>
          <p:nvSpPr>
            <p:cNvPr id="26" name="object 4"/>
            <p:cNvSpPr/>
            <p:nvPr/>
          </p:nvSpPr>
          <p:spPr>
            <a:xfrm>
              <a:off x="0" y="0"/>
              <a:ext cx="2083435" cy="1477010"/>
            </a:xfrm>
            <a:custGeom>
              <a:avLst/>
              <a:gdLst/>
              <a:ahLst/>
              <a:cxnLst/>
              <a:rect l="l" t="t" r="r" b="b"/>
              <a:pathLst>
                <a:path w="2083435" h="1477010">
                  <a:moveTo>
                    <a:pt x="2083308" y="0"/>
                  </a:moveTo>
                  <a:lnTo>
                    <a:pt x="0" y="0"/>
                  </a:lnTo>
                  <a:lnTo>
                    <a:pt x="0" y="1476755"/>
                  </a:lnTo>
                  <a:lnTo>
                    <a:pt x="2083308" y="1476755"/>
                  </a:lnTo>
                  <a:lnTo>
                    <a:pt x="2083308" y="0"/>
                  </a:lnTo>
                  <a:close/>
                </a:path>
              </a:pathLst>
            </a:custGeom>
            <a:solidFill>
              <a:srgbClr val="E3E4E7"/>
            </a:solidFill>
          </p:spPr>
          <p:txBody>
            <a:bodyPr wrap="square" lIns="0" tIns="0" rIns="0" bIns="0" rtlCol="0"/>
            <a:lstStyle/>
            <a:p>
              <a:endParaRPr/>
            </a:p>
          </p:txBody>
        </p:sp>
        <p:sp>
          <p:nvSpPr>
            <p:cNvPr id="27" name="object 5"/>
            <p:cNvSpPr/>
            <p:nvPr/>
          </p:nvSpPr>
          <p:spPr>
            <a:xfrm>
              <a:off x="0" y="0"/>
              <a:ext cx="2083435" cy="1477010"/>
            </a:xfrm>
            <a:custGeom>
              <a:avLst/>
              <a:gdLst/>
              <a:ahLst/>
              <a:cxnLst/>
              <a:rect l="l" t="t" r="r" b="b"/>
              <a:pathLst>
                <a:path w="2083435" h="1477010">
                  <a:moveTo>
                    <a:pt x="0" y="1476755"/>
                  </a:moveTo>
                  <a:lnTo>
                    <a:pt x="2083308" y="1476755"/>
                  </a:lnTo>
                  <a:lnTo>
                    <a:pt x="2083308" y="0"/>
                  </a:lnTo>
                  <a:lnTo>
                    <a:pt x="0" y="0"/>
                  </a:lnTo>
                  <a:lnTo>
                    <a:pt x="0" y="1476755"/>
                  </a:lnTo>
                  <a:close/>
                </a:path>
              </a:pathLst>
            </a:custGeom>
            <a:ln w="12192">
              <a:solidFill>
                <a:srgbClr val="E3E4E7"/>
              </a:solidFill>
            </a:ln>
          </p:spPr>
          <p:txBody>
            <a:bodyPr wrap="square" lIns="0" tIns="0" rIns="0" bIns="0" rtlCol="0"/>
            <a:lstStyle/>
            <a:p>
              <a:endParaRPr/>
            </a:p>
          </p:txBody>
        </p:sp>
        <p:sp>
          <p:nvSpPr>
            <p:cNvPr id="28" name="object 6"/>
            <p:cNvSpPr/>
            <p:nvPr/>
          </p:nvSpPr>
          <p:spPr>
            <a:xfrm>
              <a:off x="9506711" y="0"/>
              <a:ext cx="2685415" cy="1464945"/>
            </a:xfrm>
            <a:custGeom>
              <a:avLst/>
              <a:gdLst/>
              <a:ahLst/>
              <a:cxnLst/>
              <a:rect l="l" t="t" r="r" b="b"/>
              <a:pathLst>
                <a:path w="2685415" h="1464945">
                  <a:moveTo>
                    <a:pt x="2685288" y="0"/>
                  </a:moveTo>
                  <a:lnTo>
                    <a:pt x="0" y="0"/>
                  </a:lnTo>
                  <a:lnTo>
                    <a:pt x="0" y="1464564"/>
                  </a:lnTo>
                  <a:lnTo>
                    <a:pt x="2685288" y="1464564"/>
                  </a:lnTo>
                  <a:lnTo>
                    <a:pt x="2685288" y="0"/>
                  </a:lnTo>
                  <a:close/>
                </a:path>
              </a:pathLst>
            </a:custGeom>
            <a:solidFill>
              <a:srgbClr val="C6313B"/>
            </a:solidFill>
          </p:spPr>
          <p:txBody>
            <a:bodyPr wrap="square" lIns="0" tIns="0" rIns="0" bIns="0" rtlCol="0"/>
            <a:lstStyle/>
            <a:p>
              <a:endParaRPr/>
            </a:p>
          </p:txBody>
        </p:sp>
        <p:sp>
          <p:nvSpPr>
            <p:cNvPr id="29" name="object 7"/>
            <p:cNvSpPr/>
            <p:nvPr/>
          </p:nvSpPr>
          <p:spPr>
            <a:xfrm>
              <a:off x="9506711" y="0"/>
              <a:ext cx="2685415" cy="1464945"/>
            </a:xfrm>
            <a:custGeom>
              <a:avLst/>
              <a:gdLst/>
              <a:ahLst/>
              <a:cxnLst/>
              <a:rect l="l" t="t" r="r" b="b"/>
              <a:pathLst>
                <a:path w="2685415" h="1464945">
                  <a:moveTo>
                    <a:pt x="0" y="1464564"/>
                  </a:moveTo>
                  <a:lnTo>
                    <a:pt x="2685288" y="1464564"/>
                  </a:lnTo>
                  <a:lnTo>
                    <a:pt x="2685288" y="0"/>
                  </a:lnTo>
                  <a:lnTo>
                    <a:pt x="0" y="0"/>
                  </a:lnTo>
                  <a:lnTo>
                    <a:pt x="0" y="1464564"/>
                  </a:lnTo>
                  <a:close/>
                </a:path>
              </a:pathLst>
            </a:custGeom>
            <a:ln w="12192">
              <a:solidFill>
                <a:srgbClr val="C6313B"/>
              </a:solidFill>
            </a:ln>
          </p:spPr>
          <p:txBody>
            <a:bodyPr wrap="square" lIns="0" tIns="0" rIns="0" bIns="0" rtlCol="0"/>
            <a:lstStyle/>
            <a:p>
              <a:endParaRPr/>
            </a:p>
          </p:txBody>
        </p:sp>
      </p:grpSp>
    </p:spTree>
    <p:extLst>
      <p:ext uri="{BB962C8B-B14F-4D97-AF65-F5344CB8AC3E}">
        <p14:creationId xmlns:p14="http://schemas.microsoft.com/office/powerpoint/2010/main" val="1752001078"/>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majorFont>
      <a:minorFont>
        <a:latin typeface="Calibri"/>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majorFont>
      <a:minorFont>
        <a:latin typeface="Calibri"/>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1527</TotalTime>
  <Words>1442</Words>
  <Application>Microsoft Office PowerPoint</Application>
  <PresentationFormat>Widescreen</PresentationFormat>
  <Paragraphs>134</Paragraphs>
  <Slides>15</Slides>
  <Notes>2</Notes>
  <HiddenSlides>0</HiddenSlides>
  <MMClips>0</MMClips>
  <ScaleCrop>false</ScaleCrop>
  <HeadingPairs>
    <vt:vector size="6" baseType="variant">
      <vt:variant>
        <vt:lpstr>Fontes usadas</vt:lpstr>
      </vt:variant>
      <vt:variant>
        <vt:i4>8</vt:i4>
      </vt:variant>
      <vt:variant>
        <vt:lpstr>Tema</vt:lpstr>
      </vt:variant>
      <vt:variant>
        <vt:i4>2</vt:i4>
      </vt:variant>
      <vt:variant>
        <vt:lpstr>Títulos de slides</vt:lpstr>
      </vt:variant>
      <vt:variant>
        <vt:i4>15</vt:i4>
      </vt:variant>
    </vt:vector>
  </HeadingPairs>
  <TitlesOfParts>
    <vt:vector size="25" baseType="lpstr">
      <vt:lpstr>Microsoft YaHei</vt:lpstr>
      <vt:lpstr>Arial</vt:lpstr>
      <vt:lpstr>Calibri</vt:lpstr>
      <vt:lpstr>Calibri Light</vt:lpstr>
      <vt:lpstr>comic</vt:lpstr>
      <vt:lpstr>Symbol</vt:lpstr>
      <vt:lpstr>Times New Roman</vt:lpstr>
      <vt:lpstr>Wingdings</vt:lpstr>
      <vt:lpstr>Tema do Office</vt:lpstr>
      <vt:lpstr>Tema do Office</vt:lpstr>
      <vt:lpstr>Apresentação do PowerPoint</vt:lpstr>
      <vt:lpstr>Apresentação do PowerPoint</vt:lpstr>
      <vt:lpstr>Apresentação do PowerPoint</vt:lpstr>
      <vt:lpstr>Apresentação do PowerPoint</vt:lpstr>
      <vt:lpstr>Atribuições da CPA-ENA</vt:lpstr>
      <vt:lpstr>Instrumentos de auto avaliação da CPA-ENA</vt:lpstr>
      <vt:lpstr>REGIMENTO ATUAL</vt:lpstr>
      <vt:lpstr> Relatório CPA 2022 Órgãos Contratantes</vt:lpstr>
      <vt:lpstr> Relatório CPA 2022 Órgãos Contratantes</vt:lpstr>
      <vt:lpstr> Relatório CPA 2022 Órgãos Contratantes</vt:lpstr>
      <vt:lpstr> Relatório CPA 2022 Órgãos Contratantes</vt:lpstr>
      <vt:lpstr>PLANO DE AÇÃO CPA/ENA</vt:lpstr>
      <vt:lpstr>PLANO DE AÇÃO CPA/ENA</vt:lpstr>
      <vt:lpstr>PLANO DE AÇÃO CPA/ENA</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subject/>
  <dc:creator>Claudia</dc:creator>
  <dc:description/>
  <cp:lastModifiedBy>Ana Paula Carneiro</cp:lastModifiedBy>
  <cp:revision>78</cp:revision>
  <dcterms:created xsi:type="dcterms:W3CDTF">2015-04-01T19:10:34Z</dcterms:created>
  <dcterms:modified xsi:type="dcterms:W3CDTF">2024-11-11T21:31:52Z</dcterms:modified>
  <dc:language>pt-BR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Widescreen</vt:lpwstr>
  </property>
  <property fmtid="{D5CDD505-2E9C-101B-9397-08002B2CF9AE}" pid="4" name="Slides">
    <vt:i4>21</vt:i4>
  </property>
</Properties>
</file>