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18"/>
  </p:notesMasterIdLst>
  <p:sldIdLst>
    <p:sldId id="256" r:id="rId3"/>
    <p:sldId id="275" r:id="rId4"/>
    <p:sldId id="257" r:id="rId5"/>
    <p:sldId id="258" r:id="rId6"/>
    <p:sldId id="274" r:id="rId7"/>
    <p:sldId id="259" r:id="rId8"/>
    <p:sldId id="262" r:id="rId9"/>
    <p:sldId id="264" r:id="rId10"/>
    <p:sldId id="270" r:id="rId11"/>
    <p:sldId id="272" r:id="rId12"/>
    <p:sldId id="273" r:id="rId13"/>
    <p:sldId id="266" r:id="rId14"/>
    <p:sldId id="267" r:id="rId15"/>
    <p:sldId id="268" r:id="rId16"/>
    <p:sldId id="269" r:id="rId17"/>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AFAC2143-016F-48D7-9EB6-D46FDA59FB8A}" type="datetimeFigureOut">
              <a:rPr lang="pt-BR" smtClean="0"/>
              <a:t>09/11/2024</a:t>
            </a:fld>
            <a:endParaRPr lang="pt-BR"/>
          </a:p>
        </p:txBody>
      </p:sp>
      <p:sp>
        <p:nvSpPr>
          <p:cNvPr id="4" name="Espaço Reservado para Imagem de Slide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1B6B13C-B21F-49E6-B942-E6B7B2372E7C}" type="slidenum">
              <a:rPr lang="pt-BR" smtClean="0"/>
              <a:t>‹nº›</a:t>
            </a:fld>
            <a:endParaRPr lang="pt-BR"/>
          </a:p>
        </p:txBody>
      </p:sp>
    </p:spTree>
    <p:extLst>
      <p:ext uri="{BB962C8B-B14F-4D97-AF65-F5344CB8AC3E}">
        <p14:creationId xmlns:p14="http://schemas.microsoft.com/office/powerpoint/2010/main" val="88945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B6B13C-B21F-49E6-B942-E6B7B2372E7C}" type="slidenum">
              <a:rPr lang="pt-BR" smtClean="0"/>
              <a:t>11</a:t>
            </a:fld>
            <a:endParaRPr lang="pt-BR"/>
          </a:p>
        </p:txBody>
      </p:sp>
    </p:spTree>
    <p:extLst>
      <p:ext uri="{BB962C8B-B14F-4D97-AF65-F5344CB8AC3E}">
        <p14:creationId xmlns:p14="http://schemas.microsoft.com/office/powerpoint/2010/main" val="196621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4520" cy="132444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6" name="PlaceHolder 2"/>
          <p:cNvSpPr>
            <a:spLocks noGrp="1"/>
          </p:cNvSpPr>
          <p:nvPr>
            <p:ph type="subTitle"/>
          </p:nvPr>
        </p:nvSpPr>
        <p:spPr>
          <a:xfrm>
            <a:off x="838080" y="1825560"/>
            <a:ext cx="10514520" cy="4350240"/>
          </a:xfrm>
          <a:prstGeom prst="rect">
            <a:avLst/>
          </a:prstGeom>
          <a:noFill/>
          <a:ln w="0">
            <a:noFill/>
          </a:ln>
        </p:spPr>
        <p:txBody>
          <a:bodyPr lIns="0" tIns="0" rIns="0" bIns="0" anchor="ctr">
            <a:noAutofit/>
          </a:bodyPr>
          <a:lstStyle/>
          <a:p>
            <a:pPr indent="0" algn="ctr">
              <a:buNone/>
            </a:pPr>
            <a:endParaRPr lang="pt-BR"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41DB686A-9085-4326-B057-75ABB955B1A7}" type="slidenum">
              <a:t>‹nº›</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4520" cy="132444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19" name="PlaceHolder 2"/>
          <p:cNvSpPr>
            <a:spLocks noGrp="1"/>
          </p:cNvSpPr>
          <p:nvPr>
            <p:ph/>
          </p:nvPr>
        </p:nvSpPr>
        <p:spPr>
          <a:xfrm>
            <a:off x="838080" y="1825560"/>
            <a:ext cx="10514520" cy="435024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CD16BC63-BC0F-4D8C-931E-104DCF12E4B9}" type="slidenum">
              <a:t>‹nº›</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7FAFD"/>
            </a:gs>
            <a:gs pos="74000">
              <a:srgbClr val="B5D2EC"/>
            </a:gs>
            <a:gs pos="83000">
              <a:srgbClr val="B5D2EC"/>
            </a:gs>
            <a:gs pos="100000">
              <a:srgbClr val="CEE1F2"/>
            </a:gs>
          </a:gsLst>
          <a:lin ang="2700000"/>
        </a:gra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4520" cy="132444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6" name="PlaceHolder 2"/>
          <p:cNvSpPr>
            <a:spLocks noGrp="1"/>
          </p:cNvSpPr>
          <p:nvPr>
            <p:ph type="ftr" idx="1"/>
          </p:nvPr>
        </p:nvSpPr>
        <p:spPr>
          <a:xfrm>
            <a:off x="4038480" y="6356520"/>
            <a:ext cx="411372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pt-BR" sz="1400" b="0" strike="noStrike" spc="-1">
                <a:solidFill>
                  <a:srgbClr val="000000"/>
                </a:solidFill>
                <a:latin typeface="Times New Roman"/>
              </a:defRPr>
            </a:lvl1pPr>
          </a:lstStyle>
          <a:p>
            <a:pPr indent="0" algn="ctr">
              <a:lnSpc>
                <a:spcPct val="100000"/>
              </a:lnSpc>
              <a:buNone/>
              <a:tabLst>
                <a:tab pos="0" algn="l"/>
              </a:tabLst>
            </a:pPr>
            <a:r>
              <a:rPr lang="pt-BR" sz="1400" b="0" strike="noStrike" spc="-1">
                <a:solidFill>
                  <a:srgbClr val="000000"/>
                </a:solidFill>
                <a:latin typeface="Times New Roman"/>
              </a:rPr>
              <a:t>&lt;rodapé&gt;</a:t>
            </a:r>
          </a:p>
        </p:txBody>
      </p:sp>
      <p:sp>
        <p:nvSpPr>
          <p:cNvPr id="2" name="PlaceHolder 3"/>
          <p:cNvSpPr>
            <a:spLocks noGrp="1"/>
          </p:cNvSpPr>
          <p:nvPr>
            <p:ph type="sldNum" idx="2"/>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pt-BR" sz="1200" b="0" strike="noStrike" spc="-1">
                <a:solidFill>
                  <a:schemeClr val="dk1">
                    <a:tint val="75000"/>
                  </a:schemeClr>
                </a:solidFill>
                <a:latin typeface="Calibri"/>
              </a:defRPr>
            </a:lvl1pPr>
          </a:lstStyle>
          <a:p>
            <a:pPr indent="0" algn="r" defTabSz="914400">
              <a:lnSpc>
                <a:spcPct val="100000"/>
              </a:lnSpc>
              <a:buNone/>
              <a:tabLst>
                <a:tab pos="0" algn="l"/>
              </a:tabLst>
            </a:pPr>
            <a:fld id="{867291A1-9698-4F37-9196-1AB89E4D14F9}" type="slidenum">
              <a:rPr lang="pt-BR" sz="1200" b="0" strike="noStrike" spc="-1">
                <a:solidFill>
                  <a:schemeClr val="dk1">
                    <a:tint val="75000"/>
                  </a:schemeClr>
                </a:solidFill>
                <a:latin typeface="Calibri"/>
              </a:rPr>
              <a:t>‹nº›</a:t>
            </a:fld>
            <a:endParaRPr lang="pt-BR" sz="1200" b="0" strike="noStrike" spc="-1">
              <a:solidFill>
                <a:srgbClr val="000000"/>
              </a:solidFill>
              <a:latin typeface="Times New Roman"/>
            </a:endParaRPr>
          </a:p>
        </p:txBody>
      </p:sp>
      <p:sp>
        <p:nvSpPr>
          <p:cNvPr id="3" name="PlaceHolder 4"/>
          <p:cNvSpPr>
            <a:spLocks noGrp="1"/>
          </p:cNvSpPr>
          <p:nvPr>
            <p:ph type="dt" idx="3"/>
          </p:nvPr>
        </p:nvSpPr>
        <p:spPr>
          <a:xfrm>
            <a:off x="838080" y="6356520"/>
            <a:ext cx="2742120" cy="363960"/>
          </a:xfrm>
          <a:prstGeom prst="rect">
            <a:avLst/>
          </a:prstGeom>
          <a:noFill/>
          <a:ln w="0">
            <a:noFill/>
          </a:ln>
        </p:spPr>
        <p:txBody>
          <a:bodyPr lIns="91440" tIns="45720" rIns="91440" bIns="45720" anchor="ctr">
            <a:noAutofit/>
          </a:bodyPr>
          <a:lstStyle>
            <a:lvl1pPr indent="0">
              <a:buNone/>
              <a:defRPr lang="pt-BR" sz="1400" b="0" strike="noStrike" spc="-1">
                <a:solidFill>
                  <a:srgbClr val="000000"/>
                </a:solidFill>
                <a:latin typeface="Times New Roman"/>
              </a:defRPr>
            </a:lvl1pPr>
          </a:lstStyle>
          <a:p>
            <a:pPr indent="0">
              <a:buNone/>
            </a:pPr>
            <a:r>
              <a:rPr lang="pt-BR" sz="1400" b="0" strike="noStrike" spc="-1">
                <a:solidFill>
                  <a:srgbClr val="000000"/>
                </a:solidFill>
                <a:latin typeface="Times New Roman"/>
              </a:rPr>
              <a:t>&lt;data/hora&gt;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32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2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24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20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20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20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20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7FAFD"/>
            </a:gs>
            <a:gs pos="74000">
              <a:srgbClr val="B5D2EC"/>
            </a:gs>
            <a:gs pos="83000">
              <a:srgbClr val="B5D2EC"/>
            </a:gs>
            <a:gs pos="100000">
              <a:srgbClr val="CEE1F2"/>
            </a:gs>
          </a:gsLst>
          <a:lin ang="2700000"/>
        </a:gra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4520" cy="132444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14" name="PlaceHolder 2"/>
          <p:cNvSpPr>
            <a:spLocks noGrp="1"/>
          </p:cNvSpPr>
          <p:nvPr>
            <p:ph type="body"/>
          </p:nvPr>
        </p:nvSpPr>
        <p:spPr>
          <a:xfrm>
            <a:off x="838080" y="1825560"/>
            <a:ext cx="10514520" cy="4350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15" name="PlaceHolder 3"/>
          <p:cNvSpPr>
            <a:spLocks noGrp="1"/>
          </p:cNvSpPr>
          <p:nvPr>
            <p:ph type="ftr" idx="10"/>
          </p:nvPr>
        </p:nvSpPr>
        <p:spPr>
          <a:xfrm>
            <a:off x="4038480" y="6356520"/>
            <a:ext cx="411372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pt-BR" sz="1400" b="0" strike="noStrike" spc="-1">
                <a:solidFill>
                  <a:srgbClr val="000000"/>
                </a:solidFill>
                <a:latin typeface="Times New Roman"/>
              </a:defRPr>
            </a:lvl1pPr>
          </a:lstStyle>
          <a:p>
            <a:pPr indent="0" algn="ctr">
              <a:lnSpc>
                <a:spcPct val="100000"/>
              </a:lnSpc>
              <a:buNone/>
              <a:tabLst>
                <a:tab pos="0" algn="l"/>
              </a:tabLst>
            </a:pPr>
            <a:r>
              <a:rPr lang="pt-BR" sz="1400" b="0" strike="noStrike" spc="-1">
                <a:solidFill>
                  <a:srgbClr val="000000"/>
                </a:solidFill>
                <a:latin typeface="Times New Roman"/>
              </a:rPr>
              <a:t>&lt;rodapé&gt;</a:t>
            </a:r>
          </a:p>
        </p:txBody>
      </p:sp>
      <p:sp>
        <p:nvSpPr>
          <p:cNvPr id="16" name="PlaceHolder 4"/>
          <p:cNvSpPr>
            <a:spLocks noGrp="1"/>
          </p:cNvSpPr>
          <p:nvPr>
            <p:ph type="sldNum" idx="11"/>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pt-BR" sz="1200" b="0" strike="noStrike" spc="-1">
                <a:solidFill>
                  <a:schemeClr val="dk1">
                    <a:tint val="75000"/>
                  </a:schemeClr>
                </a:solidFill>
                <a:latin typeface="Calibri"/>
              </a:defRPr>
            </a:lvl1pPr>
          </a:lstStyle>
          <a:p>
            <a:pPr indent="0" algn="r" defTabSz="914400">
              <a:lnSpc>
                <a:spcPct val="100000"/>
              </a:lnSpc>
              <a:buNone/>
              <a:tabLst>
                <a:tab pos="0" algn="l"/>
              </a:tabLst>
            </a:pPr>
            <a:fld id="{B65419FA-7F91-48C1-9179-44B85A550A7A}" type="slidenum">
              <a:rPr lang="pt-BR" sz="1200" b="0" strike="noStrike" spc="-1">
                <a:solidFill>
                  <a:schemeClr val="dk1">
                    <a:tint val="75000"/>
                  </a:schemeClr>
                </a:solidFill>
                <a:latin typeface="Calibri"/>
              </a:rPr>
              <a:t>‹nº›</a:t>
            </a:fld>
            <a:endParaRPr lang="pt-BR" sz="1200" b="0" strike="noStrike" spc="-1">
              <a:solidFill>
                <a:srgbClr val="000000"/>
              </a:solidFill>
              <a:latin typeface="Times New Roman"/>
            </a:endParaRPr>
          </a:p>
        </p:txBody>
      </p:sp>
      <p:sp>
        <p:nvSpPr>
          <p:cNvPr id="17" name="PlaceHolder 5"/>
          <p:cNvSpPr>
            <a:spLocks noGrp="1"/>
          </p:cNvSpPr>
          <p:nvPr>
            <p:ph type="dt" idx="12"/>
          </p:nvPr>
        </p:nvSpPr>
        <p:spPr>
          <a:xfrm>
            <a:off x="838080" y="6356520"/>
            <a:ext cx="2742120" cy="363960"/>
          </a:xfrm>
          <a:prstGeom prst="rect">
            <a:avLst/>
          </a:prstGeom>
          <a:noFill/>
          <a:ln w="0">
            <a:noFill/>
          </a:ln>
        </p:spPr>
        <p:txBody>
          <a:bodyPr lIns="91440" tIns="45720" rIns="91440" bIns="45720" anchor="ctr">
            <a:noAutofit/>
          </a:bodyPr>
          <a:lstStyle>
            <a:lvl1pPr indent="0">
              <a:buNone/>
              <a:defRPr lang="pt-BR" sz="1400" b="0" strike="noStrike" spc="-1">
                <a:solidFill>
                  <a:srgbClr val="000000"/>
                </a:solidFill>
                <a:latin typeface="Times New Roman"/>
              </a:defRPr>
            </a:lvl1pPr>
          </a:lstStyle>
          <a:p>
            <a:pPr indent="0">
              <a:buNone/>
            </a:pPr>
            <a:r>
              <a:rPr lang="pt-BR" sz="1400" b="0" strike="noStrike" spc="-1">
                <a:solidFill>
                  <a:srgbClr val="000000"/>
                </a:solidFill>
                <a:latin typeface="Times New Roman"/>
              </a:rPr>
              <a:t>&lt;data/hora&gt;</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nabrasil.sc.gov.br/cp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avirtual.sc.gov.br/course/view.php?id=3048"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m 4"/>
          <p:cNvPicPr/>
          <p:nvPr/>
        </p:nvPicPr>
        <p:blipFill>
          <a:blip r:embed="rId2"/>
          <a:stretch/>
        </p:blipFill>
        <p:spPr>
          <a:xfrm>
            <a:off x="2083680" y="0"/>
            <a:ext cx="7619040" cy="1475280"/>
          </a:xfrm>
          <a:prstGeom prst="rect">
            <a:avLst/>
          </a:prstGeom>
          <a:ln w="0">
            <a:noFill/>
          </a:ln>
        </p:spPr>
      </p:pic>
      <p:sp>
        <p:nvSpPr>
          <p:cNvPr id="53" name="Retângulo 6"/>
          <p:cNvSpPr/>
          <p:nvPr/>
        </p:nvSpPr>
        <p:spPr>
          <a:xfrm>
            <a:off x="0" y="0"/>
            <a:ext cx="2082600" cy="1475280"/>
          </a:xfrm>
          <a:prstGeom prst="rect">
            <a:avLst/>
          </a:prstGeom>
          <a:solidFill>
            <a:srgbClr val="E4E5E7"/>
          </a:solidFill>
          <a:ln>
            <a:solidFill>
              <a:srgbClr val="E4E5E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t-BR" sz="1800" b="0" strike="noStrike" spc="-1">
              <a:solidFill>
                <a:schemeClr val="lt1"/>
              </a:solidFill>
              <a:latin typeface="Calibri"/>
            </a:endParaRPr>
          </a:p>
        </p:txBody>
      </p:sp>
      <p:sp>
        <p:nvSpPr>
          <p:cNvPr id="54" name="Retângulo 7"/>
          <p:cNvSpPr/>
          <p:nvPr/>
        </p:nvSpPr>
        <p:spPr>
          <a:xfrm>
            <a:off x="9506520" y="0"/>
            <a:ext cx="2684520" cy="1463760"/>
          </a:xfrm>
          <a:prstGeom prst="rect">
            <a:avLst/>
          </a:prstGeom>
          <a:solidFill>
            <a:srgbClr val="C7323C"/>
          </a:solidFill>
          <a:ln>
            <a:solidFill>
              <a:srgbClr val="C7323C"/>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t-BR" sz="1800" b="0" strike="noStrike" spc="-1">
              <a:solidFill>
                <a:schemeClr val="lt1"/>
              </a:solidFill>
              <a:latin typeface="Calibri"/>
            </a:endParaRPr>
          </a:p>
        </p:txBody>
      </p:sp>
      <p:sp>
        <p:nvSpPr>
          <p:cNvPr id="56" name="Espaço Reservado para Conteúdo 2"/>
          <p:cNvSpPr/>
          <p:nvPr/>
        </p:nvSpPr>
        <p:spPr>
          <a:xfrm>
            <a:off x="1232987" y="2888919"/>
            <a:ext cx="8855030" cy="272936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algn="ctr" defTabSz="914400">
              <a:lnSpc>
                <a:spcPct val="90000"/>
              </a:lnSpc>
              <a:spcBef>
                <a:spcPts val="1001"/>
              </a:spcBef>
              <a:tabLst>
                <a:tab pos="0" algn="l"/>
              </a:tabLst>
            </a:pPr>
            <a:endParaRPr lang="pt-BR" sz="2400" b="0" strike="noStrike" spc="-1" dirty="0">
              <a:solidFill>
                <a:srgbClr val="000000"/>
              </a:solidFill>
              <a:latin typeface="Arial"/>
            </a:endParaRPr>
          </a:p>
          <a:p>
            <a:pPr algn="ctr" defTabSz="914400">
              <a:lnSpc>
                <a:spcPct val="90000"/>
              </a:lnSpc>
              <a:spcBef>
                <a:spcPts val="1001"/>
              </a:spcBef>
              <a:tabLst>
                <a:tab pos="0" algn="l"/>
              </a:tabLst>
            </a:pPr>
            <a:endParaRPr lang="pt-BR" sz="2400" b="0" strike="noStrike" spc="-1" dirty="0">
              <a:solidFill>
                <a:srgbClr val="000000"/>
              </a:solidFill>
              <a:latin typeface="Arial"/>
            </a:endParaRPr>
          </a:p>
          <a:p>
            <a:pPr algn="ctr" defTabSz="914400">
              <a:lnSpc>
                <a:spcPct val="90000"/>
              </a:lnSpc>
              <a:spcBef>
                <a:spcPts val="1001"/>
              </a:spcBef>
              <a:tabLst>
                <a:tab pos="0" algn="l"/>
              </a:tabLst>
            </a:pPr>
            <a:r>
              <a:rPr lang="pt-BR" sz="2400" b="0" strike="noStrike" spc="-1" dirty="0">
                <a:solidFill>
                  <a:schemeClr val="dk1"/>
                </a:solidFill>
                <a:latin typeface="comic"/>
              </a:rPr>
              <a:t> </a:t>
            </a:r>
            <a:endParaRPr lang="pt-BR" sz="2400" b="0" strike="noStrike" spc="-1" dirty="0" smtClean="0">
              <a:solidFill>
                <a:schemeClr val="dk1"/>
              </a:solidFill>
              <a:latin typeface="comic"/>
            </a:endParaRPr>
          </a:p>
          <a:p>
            <a:pPr algn="ctr" defTabSz="914400">
              <a:lnSpc>
                <a:spcPct val="90000"/>
              </a:lnSpc>
              <a:spcBef>
                <a:spcPts val="1001"/>
              </a:spcBef>
              <a:tabLst>
                <a:tab pos="0" algn="l"/>
              </a:tabLst>
            </a:pPr>
            <a:endParaRPr lang="pt-BR" sz="9600" b="1" strike="noStrike" spc="-1" dirty="0" smtClean="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400">
              <a:lnSpc>
                <a:spcPct val="90000"/>
              </a:lnSpc>
              <a:spcBef>
                <a:spcPts val="1001"/>
              </a:spcBef>
              <a:tabLst>
                <a:tab pos="0" algn="l"/>
              </a:tabLst>
            </a:pPr>
            <a:endParaRPr lang="pt-BR" sz="9600" b="1" spc="-1" dirty="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400">
              <a:lnSpc>
                <a:spcPct val="90000"/>
              </a:lnSpc>
              <a:spcBef>
                <a:spcPts val="1001"/>
              </a:spcBef>
              <a:tabLst>
                <a:tab pos="0" algn="l"/>
              </a:tabLst>
            </a:pPr>
            <a:endParaRPr lang="pt-BR" sz="9600" b="1" strike="noStrike" spc="-1" dirty="0" smtClean="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400">
              <a:lnSpc>
                <a:spcPct val="90000"/>
              </a:lnSpc>
              <a:spcBef>
                <a:spcPts val="1001"/>
              </a:spcBef>
              <a:tabLst>
                <a:tab pos="0" algn="l"/>
              </a:tabLst>
            </a:pPr>
            <a:r>
              <a:rPr lang="pt-BR" sz="9600" b="1" strike="noStrike" spc="-1" dirty="0" smtClean="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COMISSÃO </a:t>
            </a:r>
            <a:r>
              <a:rPr lang="pt-BR" sz="9600" b="1" strike="noStrike" spc="-1" dirty="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PRÓPRIA DE </a:t>
            </a:r>
            <a:r>
              <a:rPr lang="pt-BR" sz="9600" b="1" strike="noStrike" spc="-1" dirty="0" smtClean="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AVALIAÇÃO</a:t>
            </a:r>
          </a:p>
          <a:p>
            <a:pPr algn="ctr" defTabSz="914400">
              <a:lnSpc>
                <a:spcPct val="90000"/>
              </a:lnSpc>
              <a:spcBef>
                <a:spcPts val="1001"/>
              </a:spcBef>
              <a:tabLst>
                <a:tab pos="0" algn="l"/>
              </a:tabLst>
            </a:pPr>
            <a:r>
              <a:rPr lang="pt-BR" sz="9600" b="1" strike="noStrike" spc="-1" dirty="0" smtClean="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pt-BR" sz="9600" b="0" strike="noStrike" spc="-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400">
              <a:lnSpc>
                <a:spcPct val="90000"/>
              </a:lnSpc>
              <a:spcBef>
                <a:spcPts val="1001"/>
              </a:spcBef>
              <a:tabLst>
                <a:tab pos="0" algn="l"/>
              </a:tabLst>
            </a:pPr>
            <a:r>
              <a:rPr lang="pt-BR" sz="9600" b="1" strike="noStrike" spc="-1" dirty="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CPA/ENA</a:t>
            </a:r>
            <a:endParaRPr lang="pt-BR" sz="9600" b="0" strike="noStrike" spc="-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400">
              <a:lnSpc>
                <a:spcPct val="90000"/>
              </a:lnSpc>
              <a:spcBef>
                <a:spcPts val="1001"/>
              </a:spcBef>
              <a:tabLst>
                <a:tab pos="0" algn="l"/>
              </a:tabLst>
            </a:pPr>
            <a:endParaRPr lang="pt-BR" sz="9600" b="0" strike="noStrike" spc="-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400">
              <a:lnSpc>
                <a:spcPct val="90000"/>
              </a:lnSpc>
              <a:spcBef>
                <a:spcPts val="1001"/>
              </a:spcBef>
              <a:tabLst>
                <a:tab pos="0" algn="l"/>
              </a:tabLst>
            </a:pPr>
            <a:r>
              <a:rPr lang="pt-BR" sz="9600" b="1" strike="noStrike" spc="-1" dirty="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a:t>
            </a:r>
            <a:endParaRPr lang="pt-BR" sz="9600" b="0" strike="noStrike" spc="-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400">
              <a:lnSpc>
                <a:spcPct val="90000"/>
              </a:lnSpc>
              <a:spcBef>
                <a:spcPts val="1001"/>
              </a:spcBef>
              <a:tabLst>
                <a:tab pos="0" algn="l"/>
              </a:tabLst>
            </a:pPr>
            <a:endParaRPr lang="pt-BR" sz="9600" b="0" strike="noStrike" spc="-1" dirty="0">
              <a:solidFill>
                <a:srgbClr val="000000"/>
              </a:solidFill>
              <a:latin typeface="Arial" panose="020B0604020202020204" pitchFamily="34" charset="0"/>
              <a:cs typeface="Arial" panose="020B0604020202020204" pitchFamily="34" charset="0"/>
            </a:endParaRPr>
          </a:p>
          <a:p>
            <a:pPr algn="ctr" defTabSz="914400">
              <a:lnSpc>
                <a:spcPct val="90000"/>
              </a:lnSpc>
              <a:spcBef>
                <a:spcPts val="1001"/>
              </a:spcBef>
              <a:tabLst>
                <a:tab pos="0" algn="l"/>
              </a:tabLst>
            </a:pPr>
            <a:r>
              <a:rPr sz="9600" dirty="0">
                <a:latin typeface="Arial" panose="020B0604020202020204" pitchFamily="34" charset="0"/>
                <a:cs typeface="Arial" panose="020B0604020202020204" pitchFamily="34" charset="0"/>
              </a:rPr>
              <a:t/>
            </a:r>
            <a:br>
              <a:rPr sz="9600" dirty="0">
                <a:latin typeface="Arial" panose="020B0604020202020204" pitchFamily="34" charset="0"/>
                <a:cs typeface="Arial" panose="020B0604020202020204" pitchFamily="34" charset="0"/>
              </a:rPr>
            </a:br>
            <a:r>
              <a:rPr sz="9600" dirty="0">
                <a:latin typeface="Arial" panose="020B0604020202020204" pitchFamily="34" charset="0"/>
                <a:cs typeface="Arial" panose="020B0604020202020204" pitchFamily="34" charset="0"/>
              </a:rPr>
              <a:t/>
            </a:r>
            <a:br>
              <a:rPr sz="9600" dirty="0">
                <a:latin typeface="Arial" panose="020B0604020202020204" pitchFamily="34" charset="0"/>
                <a:cs typeface="Arial" panose="020B0604020202020204" pitchFamily="34" charset="0"/>
              </a:rPr>
            </a:br>
            <a:endParaRPr lang="pt-BR" sz="9600" b="0" strike="noStrike" spc="-1" dirty="0">
              <a:solidFill>
                <a:srgbClr val="000000"/>
              </a:solidFill>
              <a:latin typeface="Arial" panose="020B0604020202020204" pitchFamily="34" charset="0"/>
              <a:cs typeface="Arial" panose="020B0604020202020204" pitchFamily="34" charset="0"/>
            </a:endParaRPr>
          </a:p>
        </p:txBody>
      </p:sp>
      <p:pic>
        <p:nvPicPr>
          <p:cNvPr id="55" name="Imagem 5" descr="Logo ENA Atualizado.jpg"/>
          <p:cNvPicPr/>
          <p:nvPr/>
        </p:nvPicPr>
        <p:blipFill>
          <a:blip r:embed="rId3"/>
          <a:stretch/>
        </p:blipFill>
        <p:spPr>
          <a:xfrm>
            <a:off x="8476616" y="4383609"/>
            <a:ext cx="1338840" cy="908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34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74000">
              <a:srgbClr val="B5D2EC"/>
            </a:gs>
            <a:gs pos="83000">
              <a:srgbClr val="B5D2EC"/>
            </a:gs>
            <a:gs pos="100000">
              <a:srgbClr val="CEE1F2"/>
            </a:gs>
          </a:gsLst>
          <a:path path="rect">
            <a:fillToRect l="50000" t="50000" r="50000" b="50000"/>
          </a:path>
        </a:gradFill>
        <a:effectLst/>
      </p:bgPr>
    </p:bg>
    <p:spTree>
      <p:nvGrpSpPr>
        <p:cNvPr id="1" name=""/>
        <p:cNvGrpSpPr/>
        <p:nvPr/>
      </p:nvGrpSpPr>
      <p:grpSpPr>
        <a:xfrm>
          <a:off x="0" y="0"/>
          <a:ext cx="0" cy="0"/>
          <a:chOff x="0" y="0"/>
          <a:chExt cx="0" cy="0"/>
        </a:xfrm>
      </p:grpSpPr>
      <p:sp useBgFill="1">
        <p:nvSpPr>
          <p:cNvPr id="109" name="Rectangle 9">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0" y="0"/>
            <a:ext cx="1219104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0" name="Rectangle 1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3752572" y="402976"/>
            <a:ext cx="8308328" cy="5863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r>
              <a:rPr lang="pt-BR" spc="-1" dirty="0" smtClean="0"/>
              <a:t> </a:t>
            </a:r>
          </a:p>
          <a:p>
            <a:pPr algn="ctr"/>
            <a:r>
              <a:rPr lang="pt-BR" b="1" spc="-1" dirty="0" smtClean="0">
                <a:solidFill>
                  <a:srgbClr val="C00000"/>
                </a:solidFill>
                <a:latin typeface="Arial" panose="020B0604020202020204" pitchFamily="34" charset="0"/>
                <a:cs typeface="Arial" panose="020B0604020202020204" pitchFamily="34" charset="0"/>
              </a:rPr>
              <a:t>Análise das Respostas dos Discentes – 2022</a:t>
            </a:r>
          </a:p>
          <a:p>
            <a:pPr algn="ctr"/>
            <a:endParaRPr lang="pt-BR" b="1" spc="-1" dirty="0" smtClean="0">
              <a:solidFill>
                <a:srgbClr val="C00000"/>
              </a:solidFill>
              <a:latin typeface="Arial" panose="020B0604020202020204" pitchFamily="34" charset="0"/>
              <a:cs typeface="Arial" panose="020B0604020202020204" pitchFamily="34" charset="0"/>
            </a:endParaRPr>
          </a:p>
          <a:p>
            <a:pPr marL="342900" indent="-342900" algn="just">
              <a:buAutoNum type="arabicPeriod"/>
            </a:pPr>
            <a:r>
              <a:rPr lang="pt-BR" sz="1600" b="1" spc="-1" dirty="0" smtClean="0">
                <a:latin typeface="Arial" panose="020B0604020202020204" pitchFamily="34" charset="0"/>
                <a:cs typeface="Arial" panose="020B0604020202020204" pitchFamily="34" charset="0"/>
              </a:rPr>
              <a:t>Pontos Fortes:</a:t>
            </a:r>
          </a:p>
          <a:p>
            <a:pPr algn="just"/>
            <a:r>
              <a:rPr lang="pt-BR" sz="1600" spc="-1" dirty="0" smtClean="0">
                <a:latin typeface="Arial" panose="020B0604020202020204" pitchFamily="34" charset="0"/>
                <a:cs typeface="Arial" panose="020B0604020202020204" pitchFamily="34" charset="0"/>
              </a:rPr>
              <a:t>- Qualificação dos professores.</a:t>
            </a:r>
          </a:p>
          <a:p>
            <a:pPr algn="just"/>
            <a:r>
              <a:rPr lang="pt-BR" sz="1600" spc="-1" dirty="0" smtClean="0">
                <a:latin typeface="Arial" panose="020B0604020202020204" pitchFamily="34" charset="0"/>
                <a:cs typeface="Arial" panose="020B0604020202020204" pitchFamily="34" charset="0"/>
              </a:rPr>
              <a:t>- Didática e metodologia eficazes.</a:t>
            </a:r>
          </a:p>
          <a:p>
            <a:pPr algn="just"/>
            <a:r>
              <a:rPr lang="pt-BR" sz="1600" spc="-1" dirty="0" smtClean="0">
                <a:latin typeface="Arial" panose="020B0604020202020204" pitchFamily="34" charset="0"/>
                <a:cs typeface="Arial" panose="020B0604020202020204" pitchFamily="34" charset="0"/>
              </a:rPr>
              <a:t>- Interação e troca de experiências.</a:t>
            </a:r>
          </a:p>
          <a:p>
            <a:pPr algn="just"/>
            <a:r>
              <a:rPr lang="pt-BR" sz="1600" spc="-1" dirty="0" smtClean="0">
                <a:latin typeface="Arial" panose="020B0604020202020204" pitchFamily="34" charset="0"/>
                <a:cs typeface="Arial" panose="020B0604020202020204" pitchFamily="34" charset="0"/>
              </a:rPr>
              <a:t>- Disponibilidade de cursos virtuais.</a:t>
            </a:r>
          </a:p>
          <a:p>
            <a:pPr algn="just"/>
            <a:r>
              <a:rPr lang="pt-BR" sz="1600" spc="-1" dirty="0" smtClean="0">
                <a:latin typeface="Arial" panose="020B0604020202020204" pitchFamily="34" charset="0"/>
                <a:cs typeface="Arial" panose="020B0604020202020204" pitchFamily="34" charset="0"/>
              </a:rPr>
              <a:t>- Ambiente de aprendizado positivo </a:t>
            </a:r>
          </a:p>
          <a:p>
            <a:pPr marL="285750" indent="-285750" algn="just">
              <a:buFontTx/>
              <a:buChar char="-"/>
            </a:pPr>
            <a:endParaRPr lang="pt-BR" sz="1600" spc="-1" dirty="0">
              <a:latin typeface="Arial" panose="020B0604020202020204" pitchFamily="34" charset="0"/>
              <a:cs typeface="Arial" panose="020B0604020202020204" pitchFamily="34" charset="0"/>
            </a:endParaRPr>
          </a:p>
          <a:p>
            <a:pPr algn="just"/>
            <a:r>
              <a:rPr lang="pt-BR" sz="1600" spc="-1" dirty="0" smtClean="0">
                <a:latin typeface="Arial" panose="020B0604020202020204" pitchFamily="34" charset="0"/>
                <a:cs typeface="Arial" panose="020B0604020202020204" pitchFamily="34" charset="0"/>
              </a:rPr>
              <a:t>2. </a:t>
            </a:r>
            <a:r>
              <a:rPr lang="pt-BR" sz="1600" b="1" spc="-1" dirty="0" smtClean="0">
                <a:latin typeface="Arial" panose="020B0604020202020204" pitchFamily="34" charset="0"/>
                <a:cs typeface="Arial" panose="020B0604020202020204" pitchFamily="34" charset="0"/>
              </a:rPr>
              <a:t>Avaliação Geral: </a:t>
            </a:r>
          </a:p>
          <a:p>
            <a:pPr algn="just"/>
            <a:r>
              <a:rPr lang="pt-BR" sz="1600" spc="-1" dirty="0" smtClean="0">
                <a:latin typeface="Arial" panose="020B0604020202020204" pitchFamily="34" charset="0"/>
                <a:cs typeface="Arial" panose="020B0604020202020204" pitchFamily="34" charset="0"/>
              </a:rPr>
              <a:t>- Alunos satisfeitos com o processo de ensino-aprendizagem.</a:t>
            </a:r>
          </a:p>
          <a:p>
            <a:pPr algn="just"/>
            <a:endParaRPr lang="pt-BR" sz="1600" spc="-1" dirty="0" smtClean="0">
              <a:latin typeface="Arial" panose="020B0604020202020204" pitchFamily="34" charset="0"/>
              <a:cs typeface="Arial" panose="020B0604020202020204" pitchFamily="34" charset="0"/>
            </a:endParaRPr>
          </a:p>
          <a:p>
            <a:pPr algn="just"/>
            <a:r>
              <a:rPr lang="pt-BR" sz="1600" spc="-1" dirty="0" smtClean="0">
                <a:latin typeface="Arial" panose="020B0604020202020204" pitchFamily="34" charset="0"/>
                <a:cs typeface="Arial" panose="020B0604020202020204" pitchFamily="34" charset="0"/>
              </a:rPr>
              <a:t>3. </a:t>
            </a:r>
            <a:r>
              <a:rPr lang="pt-BR" sz="1600" b="1" spc="-1" dirty="0" smtClean="0">
                <a:latin typeface="Arial" panose="020B0604020202020204" pitchFamily="34" charset="0"/>
                <a:cs typeface="Arial" panose="020B0604020202020204" pitchFamily="34" charset="0"/>
              </a:rPr>
              <a:t>Recursos de Ensino</a:t>
            </a:r>
            <a:r>
              <a:rPr lang="pt-BR" sz="1600" spc="-1" dirty="0" smtClean="0">
                <a:latin typeface="Arial" panose="020B0604020202020204" pitchFamily="34" charset="0"/>
                <a:cs typeface="Arial" panose="020B0604020202020204" pitchFamily="34" charset="0"/>
              </a:rPr>
              <a:t>:</a:t>
            </a:r>
          </a:p>
          <a:p>
            <a:pPr marL="285750" indent="-285750" algn="just">
              <a:buFontTx/>
              <a:buChar char="-"/>
            </a:pPr>
            <a:r>
              <a:rPr lang="pt-BR" sz="1600" spc="-1" dirty="0" smtClean="0">
                <a:latin typeface="Arial" panose="020B0604020202020204" pitchFamily="34" charset="0"/>
                <a:cs typeface="Arial" panose="020B0604020202020204" pitchFamily="34" charset="0"/>
              </a:rPr>
              <a:t>Aulas expositivas-dialogadas, estudos de caso e trabalhos em grupo são os mais valorizados.</a:t>
            </a:r>
          </a:p>
          <a:p>
            <a:pPr algn="just"/>
            <a:r>
              <a:rPr lang="pt-BR" sz="1600" spc="-1" dirty="0" smtClean="0">
                <a:latin typeface="Arial" panose="020B0604020202020204" pitchFamily="34" charset="0"/>
                <a:cs typeface="Arial" panose="020B0604020202020204" pitchFamily="34" charset="0"/>
              </a:rPr>
              <a:t>4. </a:t>
            </a:r>
            <a:r>
              <a:rPr lang="pt-BR" dirty="0">
                <a:latin typeface="Arial" panose="020B0604020202020204" pitchFamily="34" charset="0"/>
                <a:cs typeface="Arial" panose="020B0604020202020204" pitchFamily="34" charset="0"/>
              </a:rPr>
              <a:t>Duração e Estrutura dos Cursos:</a:t>
            </a:r>
          </a:p>
          <a:p>
            <a:pPr algn="just"/>
            <a:r>
              <a:rPr lang="pt-BR" dirty="0">
                <a:latin typeface="Arial" panose="020B0604020202020204" pitchFamily="34" charset="0"/>
                <a:cs typeface="Arial" panose="020B0604020202020204" pitchFamily="34" charset="0"/>
              </a:rPr>
              <a:t>- Demanda por cursos mais longos e melhor execução das atividades</a:t>
            </a:r>
            <a:r>
              <a:rPr lang="pt-BR" dirty="0" smtClean="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 Integração </a:t>
            </a:r>
            <a:r>
              <a:rPr lang="pt-BR" dirty="0">
                <a:latin typeface="Arial" panose="020B0604020202020204" pitchFamily="34" charset="0"/>
                <a:cs typeface="Arial" panose="020B0604020202020204" pitchFamily="34" charset="0"/>
              </a:rPr>
              <a:t>Prática e Teórica com conteúdos ajustados à carga horária.</a:t>
            </a:r>
          </a:p>
          <a:p>
            <a:pPr marL="285750" indent="-285750" algn="just">
              <a:buFontTx/>
              <a:buChar char="-"/>
            </a:pPr>
            <a:endParaRPr lang="pt-BR" sz="1600" spc="-1" dirty="0" smtClean="0">
              <a:latin typeface="Arial" panose="020B0604020202020204" pitchFamily="34" charset="0"/>
              <a:cs typeface="Arial" panose="020B0604020202020204" pitchFamily="34" charset="0"/>
            </a:endParaRPr>
          </a:p>
          <a:p>
            <a:pPr algn="just"/>
            <a:r>
              <a:rPr lang="pt-BR" sz="1600" b="1" spc="-1" dirty="0" smtClean="0">
                <a:solidFill>
                  <a:schemeClr val="accent6">
                    <a:lumMod val="50000"/>
                  </a:schemeClr>
                </a:solidFill>
                <a:latin typeface="Arial" panose="020B0604020202020204" pitchFamily="34" charset="0"/>
                <a:cs typeface="Arial" panose="020B0604020202020204" pitchFamily="34" charset="0"/>
              </a:rPr>
              <a:t>Recomendações da CPA</a:t>
            </a:r>
            <a:r>
              <a:rPr lang="pt-BR" sz="1600" b="1" spc="-1" dirty="0" smtClean="0">
                <a:solidFill>
                  <a:schemeClr val="accent6">
                    <a:lumMod val="75000"/>
                  </a:schemeClr>
                </a:solidFill>
                <a:latin typeface="Arial" panose="020B0604020202020204" pitchFamily="34" charset="0"/>
                <a:cs typeface="Arial" panose="020B0604020202020204" pitchFamily="34" charset="0"/>
              </a:rPr>
              <a:t>:  </a:t>
            </a:r>
            <a:r>
              <a:rPr lang="pt-BR" sz="1600" b="1" spc="-1" dirty="0" smtClean="0">
                <a:solidFill>
                  <a:schemeClr val="accent6">
                    <a:lumMod val="50000"/>
                  </a:schemeClr>
                </a:solidFill>
                <a:latin typeface="Arial" panose="020B0604020202020204" pitchFamily="34" charset="0"/>
                <a:cs typeface="Arial" panose="020B0604020202020204" pitchFamily="34" charset="0"/>
              </a:rPr>
              <a:t>Aumentar a duração dos cursos, melhorar a clareza dos conteúdos. Flexibilidade de horários (aulas noturnas/finais de semana). Melhor divulgação e aprimoramento da plataforma. Maior oferta de cursos em áreas específicas.</a:t>
            </a:r>
          </a:p>
          <a:p>
            <a:pPr algn="just"/>
            <a:r>
              <a:rPr lang="pt-BR" sz="1600" spc="-1" dirty="0" smtClean="0">
                <a:solidFill>
                  <a:schemeClr val="lt1"/>
                </a:solidFill>
                <a:latin typeface="Arial" panose="020B0604020202020204" pitchFamily="34" charset="0"/>
                <a:cs typeface="Arial" panose="020B0604020202020204" pitchFamily="34" charset="0"/>
              </a:rPr>
              <a:t>.</a:t>
            </a:r>
            <a:endParaRPr lang="en-US" sz="1600" b="0" strike="noStrike" spc="-1" dirty="0">
              <a:solidFill>
                <a:schemeClr val="lt1"/>
              </a:solidFill>
              <a:latin typeface="Arial" panose="020B0604020202020204" pitchFamily="34" charset="0"/>
              <a:cs typeface="Arial" panose="020B0604020202020204" pitchFamily="34" charset="0"/>
            </a:endParaRPr>
          </a:p>
        </p:txBody>
      </p:sp>
      <p:sp>
        <p:nvSpPr>
          <p:cNvPr id="111" name="Rectangle 13">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617964" y="1617604"/>
            <a:ext cx="6856920" cy="3623872"/>
          </a:xfrm>
          <a:prstGeom prst="rect">
            <a:avLst/>
          </a:prstGeom>
          <a:gradFill rotWithShape="0">
            <a:gsLst>
              <a:gs pos="8000">
                <a:srgbClr val="000000"/>
              </a:gs>
              <a:gs pos="100000">
                <a:srgbClr val="2E75B6"/>
              </a:gs>
            </a:gsLst>
            <a:lin ang="13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2" name="Rectangle 15">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617964" y="1627684"/>
            <a:ext cx="6856920" cy="3623872"/>
          </a:xfrm>
          <a:prstGeom prst="rect">
            <a:avLst/>
          </a:prstGeom>
          <a:gradFill rotWithShape="0">
            <a:gsLst>
              <a:gs pos="0">
                <a:srgbClr val="000000">
                  <a:alpha val="0"/>
                </a:srgbClr>
              </a:gs>
              <a:gs pos="99000">
                <a:srgbClr val="5B9BD5">
                  <a:alpha val="46000"/>
                </a:srgbClr>
              </a:gs>
            </a:gsLst>
            <a:lin ang="14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3" name="Rectangle 17">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559496" y="3795064"/>
            <a:ext cx="2500920" cy="3624952"/>
          </a:xfrm>
          <a:prstGeom prst="rect">
            <a:avLst/>
          </a:prstGeom>
          <a:gradFill rotWithShape="0">
            <a:gsLst>
              <a:gs pos="2000">
                <a:srgbClr val="5B9BD5">
                  <a:alpha val="29000"/>
                </a:srgbClr>
              </a:gs>
              <a:gs pos="100000">
                <a:srgbClr val="000000">
                  <a:alpha val="30000"/>
                </a:srgbClr>
              </a:gs>
            </a:gsLst>
            <a:lin ang="8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4" name="Freeform: Shape 19">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20635800">
            <a:off x="-501480" y="969480"/>
            <a:ext cx="3899160" cy="4177800"/>
          </a:xfrm>
          <a:custGeom>
            <a:avLst/>
            <a:gdLst>
              <a:gd name="textAreaLeft" fmla="*/ 0 w 3899160"/>
              <a:gd name="textAreaRight" fmla="*/ 3900240 w 3899160"/>
              <a:gd name="textAreaTop" fmla="*/ 0 h 4177800"/>
              <a:gd name="textAreaBottom" fmla="*/ 4178880 h 4177800"/>
            </a:gdLst>
            <a:ahLst/>
            <a:cxnLst/>
            <a:rect l="textAreaLeft" t="textAreaTop" r="textAreaRight" b="textAreaBottom"/>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rotWithShape="0">
            <a:gsLst>
              <a:gs pos="29000">
                <a:srgbClr val="000000">
                  <a:alpha val="0"/>
                </a:srgbClr>
              </a:gs>
              <a:gs pos="100000">
                <a:srgbClr val="5B9BD5">
                  <a:alpha val="43000"/>
                </a:srgbClr>
              </a:gs>
            </a:gsLst>
            <a:lin ang="834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5" name="Rectangle 2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617964" y="1607524"/>
            <a:ext cx="6856920" cy="3623871"/>
          </a:xfrm>
          <a:prstGeom prst="rect">
            <a:avLst/>
          </a:prstGeom>
          <a:gradFill rotWithShape="0">
            <a:gsLst>
              <a:gs pos="0">
                <a:srgbClr val="000000">
                  <a:alpha val="0"/>
                </a:srgbClr>
              </a:gs>
              <a:gs pos="99000">
                <a:srgbClr val="9DC3E6">
                  <a:alpha val="11000"/>
                </a:srgbClr>
              </a:gs>
            </a:gsLst>
            <a:lin ang="90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6" name="PlaceHolder 1"/>
          <p:cNvSpPr>
            <a:spLocks noGrp="1"/>
          </p:cNvSpPr>
          <p:nvPr>
            <p:ph type="title"/>
          </p:nvPr>
        </p:nvSpPr>
        <p:spPr>
          <a:xfrm>
            <a:off x="185040" y="2160000"/>
            <a:ext cx="3666960" cy="1813320"/>
          </a:xfrm>
          <a:prstGeom prst="rect">
            <a:avLst/>
          </a:prstGeom>
          <a:noFill/>
          <a:ln w="0">
            <a:noFill/>
          </a:ln>
        </p:spPr>
        <p:txBody>
          <a:bodyPr lIns="91440" tIns="45720" rIns="91440" bIns="45720" anchor="b">
            <a:normAutofit fontScale="90000"/>
          </a:bodyPr>
          <a:lstStyle/>
          <a:p>
            <a:pPr indent="0" algn="ctr" defTabSz="914400">
              <a:lnSpc>
                <a:spcPct val="90000"/>
              </a:lnSpc>
              <a:buNone/>
              <a:tabLst>
                <a:tab pos="0" algn="l"/>
              </a:tabLst>
            </a:pPr>
            <a:r>
              <a:rPr sz="4000" dirty="0"/>
              <a:t/>
            </a:r>
            <a:br>
              <a:rPr sz="4000" dirty="0"/>
            </a:br>
            <a:r>
              <a:rPr lang="pt-BR" sz="4000" b="0" strike="noStrike" spc="-1" dirty="0" smtClean="0">
                <a:solidFill>
                  <a:srgbClr val="729FCF"/>
                </a:solidFill>
                <a:latin typeface="Arial"/>
              </a:rPr>
              <a:t>Relatório </a:t>
            </a:r>
            <a:r>
              <a:rPr lang="pt-BR" sz="4000" b="0" strike="noStrike" spc="-1" dirty="0">
                <a:solidFill>
                  <a:srgbClr val="729FCF"/>
                </a:solidFill>
                <a:latin typeface="Arial"/>
              </a:rPr>
              <a:t>CPA </a:t>
            </a:r>
            <a:r>
              <a:rPr lang="pt-BR" sz="4000" b="0" strike="noStrike" spc="-1" dirty="0" smtClean="0">
                <a:solidFill>
                  <a:srgbClr val="729FCF"/>
                </a:solidFill>
                <a:latin typeface="Arial"/>
              </a:rPr>
              <a:t>2022</a:t>
            </a:r>
            <a:br>
              <a:rPr lang="pt-BR" sz="4000" b="0" strike="noStrike" spc="-1" dirty="0" smtClean="0">
                <a:solidFill>
                  <a:srgbClr val="729FCF"/>
                </a:solidFill>
                <a:latin typeface="Arial"/>
              </a:rPr>
            </a:br>
            <a:r>
              <a:rPr lang="pt-BR" sz="4000" spc="-1" dirty="0" smtClean="0">
                <a:solidFill>
                  <a:srgbClr val="729FCF"/>
                </a:solidFill>
                <a:latin typeface="Arial"/>
              </a:rPr>
              <a:t>Discentes</a:t>
            </a:r>
            <a:endParaRPr lang="pt-BR" sz="4000" b="0" strike="noStrike" spc="-1" dirty="0">
              <a:solidFill>
                <a:srgbClr val="000000"/>
              </a:solidFill>
              <a:latin typeface="Arial"/>
            </a:endParaRPr>
          </a:p>
        </p:txBody>
      </p:sp>
      <p:pic>
        <p:nvPicPr>
          <p:cNvPr id="117" name="Imagem 6" descr="Logotipo, nome da empresa&#10;&#10;Descrição gerada automaticamente"/>
          <p:cNvPicPr/>
          <p:nvPr/>
        </p:nvPicPr>
        <p:blipFill>
          <a:blip r:embed="rId2"/>
          <a:stretch/>
        </p:blipFill>
        <p:spPr>
          <a:xfrm>
            <a:off x="9790850" y="688680"/>
            <a:ext cx="1960920" cy="1471320"/>
          </a:xfrm>
          <a:prstGeom prst="rect">
            <a:avLst/>
          </a:prstGeom>
          <a:ln w="0">
            <a:noFill/>
          </a:ln>
        </p:spPr>
      </p:pic>
    </p:spTree>
    <p:extLst>
      <p:ext uri="{BB962C8B-B14F-4D97-AF65-F5344CB8AC3E}">
        <p14:creationId xmlns:p14="http://schemas.microsoft.com/office/powerpoint/2010/main" val="1287633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74000">
              <a:srgbClr val="B5D2EC"/>
            </a:gs>
            <a:gs pos="83000">
              <a:srgbClr val="B5D2EC"/>
            </a:gs>
            <a:gs pos="100000">
              <a:srgbClr val="CEE1F2"/>
            </a:gs>
          </a:gsLst>
          <a:path path="rect">
            <a:fillToRect l="50000" t="50000" r="50000" b="50000"/>
          </a:path>
        </a:gradFill>
        <a:effectLst/>
      </p:bgPr>
    </p:bg>
    <p:spTree>
      <p:nvGrpSpPr>
        <p:cNvPr id="1" name=""/>
        <p:cNvGrpSpPr/>
        <p:nvPr/>
      </p:nvGrpSpPr>
      <p:grpSpPr>
        <a:xfrm>
          <a:off x="0" y="0"/>
          <a:ext cx="0" cy="0"/>
          <a:chOff x="0" y="0"/>
          <a:chExt cx="0" cy="0"/>
        </a:xfrm>
      </p:grpSpPr>
      <p:sp useBgFill="1">
        <p:nvSpPr>
          <p:cNvPr id="109" name="Rectangle 9">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0" y="0"/>
            <a:ext cx="1219104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0" name="Rectangle 1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3851541" y="357272"/>
            <a:ext cx="8154523" cy="6164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r>
              <a:rPr lang="pt-BR" b="1" spc="-1" dirty="0" smtClean="0">
                <a:solidFill>
                  <a:srgbClr val="C00000"/>
                </a:solidFill>
              </a:rPr>
              <a:t>Análise das Respostas dos Servidores - 2022</a:t>
            </a:r>
          </a:p>
          <a:p>
            <a:pPr algn="ctr"/>
            <a:endParaRPr lang="pt-BR" spc="-1" dirty="0" smtClean="0"/>
          </a:p>
          <a:p>
            <a:pPr algn="just"/>
            <a:r>
              <a:rPr lang="pt-BR" sz="1600" spc="-1" dirty="0" smtClean="0">
                <a:latin typeface="Arial" panose="020B0604020202020204" pitchFamily="34" charset="0"/>
                <a:cs typeface="Arial" panose="020B0604020202020204" pitchFamily="34" charset="0"/>
              </a:rPr>
              <a:t>1. </a:t>
            </a:r>
            <a:r>
              <a:rPr lang="pt-BR" sz="1600" b="1" spc="-1" dirty="0" smtClean="0">
                <a:latin typeface="Arial" panose="020B0604020202020204" pitchFamily="34" charset="0"/>
                <a:cs typeface="Arial" panose="020B0604020202020204" pitchFamily="34" charset="0"/>
              </a:rPr>
              <a:t>Planejamento e Avaliação Institucional</a:t>
            </a:r>
          </a:p>
          <a:p>
            <a:pPr algn="just"/>
            <a:r>
              <a:rPr lang="pt-BR" sz="1600" spc="-1" dirty="0" smtClean="0">
                <a:latin typeface="Arial" panose="020B0604020202020204" pitchFamily="34" charset="0"/>
                <a:cs typeface="Arial" panose="020B0604020202020204" pitchFamily="34" charset="0"/>
              </a:rPr>
              <a:t>   -  A maioria das respostas dos servidores foi classificada como Bom e Ótimo.</a:t>
            </a:r>
          </a:p>
          <a:p>
            <a:pPr algn="just"/>
            <a:r>
              <a:rPr lang="pt-BR" sz="1600" spc="-1" dirty="0" smtClean="0">
                <a:latin typeface="Arial" panose="020B0604020202020204" pitchFamily="34" charset="0"/>
                <a:cs typeface="Arial" panose="020B0604020202020204" pitchFamily="34" charset="0"/>
              </a:rPr>
              <a:t> 2. </a:t>
            </a:r>
            <a:r>
              <a:rPr lang="pt-BR" sz="1600" b="1" spc="-1" dirty="0" smtClean="0">
                <a:latin typeface="Arial" panose="020B0604020202020204" pitchFamily="34" charset="0"/>
                <a:cs typeface="Arial" panose="020B0604020202020204" pitchFamily="34" charset="0"/>
              </a:rPr>
              <a:t>Desenvolvimento Institucional</a:t>
            </a:r>
          </a:p>
          <a:p>
            <a:pPr algn="just"/>
            <a:r>
              <a:rPr lang="pt-BR" sz="1600" spc="-1" dirty="0" smtClean="0">
                <a:latin typeface="Arial" panose="020B0604020202020204" pitchFamily="34" charset="0"/>
                <a:cs typeface="Arial" panose="020B0604020202020204" pitchFamily="34" charset="0"/>
              </a:rPr>
              <a:t>   - Avaliação da Fundação ENA: Classificada principalmente como Bom e Ótimo.</a:t>
            </a:r>
          </a:p>
          <a:p>
            <a:pPr algn="just"/>
            <a:r>
              <a:rPr lang="pt-BR" sz="1600" spc="-1" dirty="0" smtClean="0">
                <a:latin typeface="Arial" panose="020B0604020202020204" pitchFamily="34" charset="0"/>
                <a:cs typeface="Arial" panose="020B0604020202020204" pitchFamily="34" charset="0"/>
              </a:rPr>
              <a:t>3</a:t>
            </a:r>
            <a:r>
              <a:rPr lang="pt-BR" sz="1600" b="1" spc="-1" dirty="0" smtClean="0">
                <a:latin typeface="Arial" panose="020B0604020202020204" pitchFamily="34" charset="0"/>
                <a:cs typeface="Arial" panose="020B0604020202020204" pitchFamily="34" charset="0"/>
              </a:rPr>
              <a:t>. Políticas Acadêmicas</a:t>
            </a:r>
          </a:p>
          <a:p>
            <a:pPr algn="just"/>
            <a:r>
              <a:rPr lang="pt-BR" sz="1600" spc="-1" dirty="0" smtClean="0">
                <a:latin typeface="Arial" panose="020B0604020202020204" pitchFamily="34" charset="0"/>
                <a:cs typeface="Arial" panose="020B0604020202020204" pitchFamily="34" charset="0"/>
              </a:rPr>
              <a:t>   - Avaliação Geral: Predomínio de respostas entre Ótimo, Bom e Regular.</a:t>
            </a:r>
          </a:p>
          <a:p>
            <a:pPr algn="just"/>
            <a:r>
              <a:rPr lang="pt-BR" sz="1600" spc="-1" dirty="0" smtClean="0">
                <a:latin typeface="Arial" panose="020B0604020202020204" pitchFamily="34" charset="0"/>
                <a:cs typeface="Arial" panose="020B0604020202020204" pitchFamily="34" charset="0"/>
              </a:rPr>
              <a:t>   - Comunicação: 47% dos servidores avaliaram a comunicação da Fundação ENA como Regular.</a:t>
            </a:r>
          </a:p>
          <a:p>
            <a:pPr algn="just"/>
            <a:r>
              <a:rPr lang="pt-BR" sz="1600" spc="-1" dirty="0" smtClean="0">
                <a:latin typeface="Arial" panose="020B0604020202020204" pitchFamily="34" charset="0"/>
                <a:cs typeface="Arial" panose="020B0604020202020204" pitchFamily="34" charset="0"/>
              </a:rPr>
              <a:t>4. </a:t>
            </a:r>
            <a:r>
              <a:rPr lang="pt-BR" sz="1600" b="1" spc="-1" dirty="0" smtClean="0">
                <a:latin typeface="Arial" panose="020B0604020202020204" pitchFamily="34" charset="0"/>
                <a:cs typeface="Arial" panose="020B0604020202020204" pitchFamily="34" charset="0"/>
              </a:rPr>
              <a:t>Políticas de Gestão</a:t>
            </a:r>
          </a:p>
          <a:p>
            <a:pPr algn="just"/>
            <a:r>
              <a:rPr lang="pt-BR" sz="1600" spc="-1" dirty="0" smtClean="0">
                <a:latin typeface="Arial" panose="020B0604020202020204" pitchFamily="34" charset="0"/>
                <a:cs typeface="Arial" panose="020B0604020202020204" pitchFamily="34" charset="0"/>
              </a:rPr>
              <a:t>   - Alcance de Objetivos: 47,1% das respostas foram Regular.</a:t>
            </a:r>
          </a:p>
          <a:p>
            <a:pPr algn="just"/>
            <a:r>
              <a:rPr lang="pt-BR" sz="1600" spc="-1" dirty="0" smtClean="0">
                <a:latin typeface="Arial" panose="020B0604020202020204" pitchFamily="34" charset="0"/>
                <a:cs typeface="Arial" panose="020B0604020202020204" pitchFamily="34" charset="0"/>
              </a:rPr>
              <a:t>   - Clima Organizacional: 35,3% avaliaram como Regular</a:t>
            </a:r>
          </a:p>
          <a:p>
            <a:pPr algn="just"/>
            <a:r>
              <a:rPr lang="pt-BR" sz="1600" spc="-1" dirty="0" smtClean="0">
                <a:latin typeface="Arial" panose="020B0604020202020204" pitchFamily="34" charset="0"/>
                <a:cs typeface="Arial" panose="020B0604020202020204" pitchFamily="34" charset="0"/>
              </a:rPr>
              <a:t>5. </a:t>
            </a:r>
            <a:r>
              <a:rPr lang="pt-BR" sz="1600" b="1" spc="-1" dirty="0" smtClean="0">
                <a:latin typeface="Arial" panose="020B0604020202020204" pitchFamily="34" charset="0"/>
                <a:cs typeface="Arial" panose="020B0604020202020204" pitchFamily="34" charset="0"/>
              </a:rPr>
              <a:t>Infraestrutura Física</a:t>
            </a:r>
          </a:p>
          <a:p>
            <a:pPr algn="just"/>
            <a:r>
              <a:rPr lang="pt-BR" sz="1600" spc="-1" dirty="0" smtClean="0">
                <a:latin typeface="Arial" panose="020B0604020202020204" pitchFamily="34" charset="0"/>
                <a:cs typeface="Arial" panose="020B0604020202020204" pitchFamily="34" charset="0"/>
              </a:rPr>
              <a:t>   - Avaliação Geral: Classificada entre Bom, Regular e Ruim.</a:t>
            </a:r>
          </a:p>
          <a:p>
            <a:pPr algn="just"/>
            <a:r>
              <a:rPr lang="pt-BR" sz="1600" spc="-1" dirty="0" smtClean="0">
                <a:latin typeface="Arial" panose="020B0604020202020204" pitchFamily="34" charset="0"/>
                <a:cs typeface="Arial" panose="020B0604020202020204" pitchFamily="34" charset="0"/>
              </a:rPr>
              <a:t>   - Mobiliário e Manutenção: Avaliados como Regular e Ruim.</a:t>
            </a:r>
          </a:p>
          <a:p>
            <a:pPr algn="just"/>
            <a:r>
              <a:rPr lang="pt-BR" sz="1600" spc="-1" dirty="0" smtClean="0">
                <a:latin typeface="Arial" panose="020B0604020202020204" pitchFamily="34" charset="0"/>
                <a:cs typeface="Arial" panose="020B0604020202020204" pitchFamily="34" charset="0"/>
              </a:rPr>
              <a:t>   - Segurança e Instalações: Políticas de segurança, combate a incêndios e instalações sanitárias também apresentaram avaliações Ruins e Regulares.</a:t>
            </a:r>
          </a:p>
          <a:p>
            <a:pPr algn="just"/>
            <a:r>
              <a:rPr lang="pt-BR" sz="1600" spc="-1" dirty="0" smtClean="0">
                <a:latin typeface="Arial" panose="020B0604020202020204" pitchFamily="34" charset="0"/>
                <a:cs typeface="Arial" panose="020B0604020202020204" pitchFamily="34" charset="0"/>
              </a:rPr>
              <a:t>   </a:t>
            </a:r>
          </a:p>
          <a:p>
            <a:pPr algn="just"/>
            <a:r>
              <a:rPr lang="pt-BR" sz="1600" b="1" spc="-1" dirty="0" smtClean="0">
                <a:solidFill>
                  <a:schemeClr val="accent6">
                    <a:lumMod val="50000"/>
                  </a:schemeClr>
                </a:solidFill>
                <a:latin typeface="Arial" panose="020B0604020202020204" pitchFamily="34" charset="0"/>
                <a:cs typeface="Arial" panose="020B0604020202020204" pitchFamily="34" charset="0"/>
              </a:rPr>
              <a:t>Recomendações da CPA: </a:t>
            </a:r>
            <a:r>
              <a:rPr lang="pt-BR" sz="1600" b="1" spc="-1" dirty="0" smtClean="0">
                <a:solidFill>
                  <a:schemeClr val="accent6">
                    <a:lumMod val="50000"/>
                  </a:schemeClr>
                </a:solidFill>
                <a:latin typeface="Arial" panose="020B0604020202020204" pitchFamily="34" charset="0"/>
                <a:cs typeface="Arial" panose="020B0604020202020204" pitchFamily="34" charset="0"/>
              </a:rPr>
              <a:t>Esses pontos destacam áreas de sucesso e oportunidades de melhoria, com foco em comunicação, gestão organizacional e infraestrutura física, para promover o desenvolvimento contínuo da Fundação ENA.</a:t>
            </a:r>
          </a:p>
        </p:txBody>
      </p:sp>
      <p:sp>
        <p:nvSpPr>
          <p:cNvPr id="111" name="Rectangle 13">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595897" y="1595537"/>
            <a:ext cx="6856920" cy="3668005"/>
          </a:xfrm>
          <a:prstGeom prst="rect">
            <a:avLst/>
          </a:prstGeom>
          <a:gradFill rotWithShape="0">
            <a:gsLst>
              <a:gs pos="8000">
                <a:srgbClr val="000000"/>
              </a:gs>
              <a:gs pos="100000">
                <a:srgbClr val="2E75B6"/>
              </a:gs>
            </a:gsLst>
            <a:lin ang="13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2" name="Rectangle 15">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631756" y="1641476"/>
            <a:ext cx="6856920" cy="3596288"/>
          </a:xfrm>
          <a:prstGeom prst="rect">
            <a:avLst/>
          </a:prstGeom>
          <a:gradFill rotWithShape="0">
            <a:gsLst>
              <a:gs pos="0">
                <a:srgbClr val="000000">
                  <a:alpha val="0"/>
                </a:srgbClr>
              </a:gs>
              <a:gs pos="99000">
                <a:srgbClr val="5B9BD5">
                  <a:alpha val="46000"/>
                </a:srgbClr>
              </a:gs>
            </a:gsLst>
            <a:lin ang="14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3" name="Rectangle 17">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581563" y="3772997"/>
            <a:ext cx="2500920" cy="3669086"/>
          </a:xfrm>
          <a:prstGeom prst="rect">
            <a:avLst/>
          </a:prstGeom>
          <a:gradFill rotWithShape="0">
            <a:gsLst>
              <a:gs pos="2000">
                <a:srgbClr val="5B9BD5">
                  <a:alpha val="29000"/>
                </a:srgbClr>
              </a:gs>
              <a:gs pos="100000">
                <a:srgbClr val="000000">
                  <a:alpha val="30000"/>
                </a:srgbClr>
              </a:gs>
            </a:gsLst>
            <a:lin ang="8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4" name="Freeform: Shape 19">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20635800">
            <a:off x="-501480" y="969480"/>
            <a:ext cx="3899160" cy="4177800"/>
          </a:xfrm>
          <a:custGeom>
            <a:avLst/>
            <a:gdLst>
              <a:gd name="textAreaLeft" fmla="*/ 0 w 3899160"/>
              <a:gd name="textAreaRight" fmla="*/ 3900240 w 3899160"/>
              <a:gd name="textAreaTop" fmla="*/ 0 h 4177800"/>
              <a:gd name="textAreaBottom" fmla="*/ 4178880 h 4177800"/>
            </a:gdLst>
            <a:ahLst/>
            <a:cxnLst/>
            <a:rect l="textAreaLeft" t="textAreaTop" r="textAreaRight" b="textAreaBottom"/>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rotWithShape="0">
            <a:gsLst>
              <a:gs pos="29000">
                <a:srgbClr val="000000">
                  <a:alpha val="0"/>
                </a:srgbClr>
              </a:gs>
              <a:gs pos="100000">
                <a:srgbClr val="5B9BD5">
                  <a:alpha val="43000"/>
                </a:srgbClr>
              </a:gs>
            </a:gsLst>
            <a:lin ang="834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5" name="Rectangle 2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631756" y="1621316"/>
            <a:ext cx="6856920" cy="3596287"/>
          </a:xfrm>
          <a:prstGeom prst="rect">
            <a:avLst/>
          </a:prstGeom>
          <a:gradFill rotWithShape="0">
            <a:gsLst>
              <a:gs pos="0">
                <a:srgbClr val="000000">
                  <a:alpha val="0"/>
                </a:srgbClr>
              </a:gs>
              <a:gs pos="99000">
                <a:srgbClr val="9DC3E6">
                  <a:alpha val="11000"/>
                </a:srgbClr>
              </a:gs>
            </a:gsLst>
            <a:lin ang="90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6" name="PlaceHolder 1"/>
          <p:cNvSpPr>
            <a:spLocks noGrp="1"/>
          </p:cNvSpPr>
          <p:nvPr>
            <p:ph type="title"/>
          </p:nvPr>
        </p:nvSpPr>
        <p:spPr>
          <a:xfrm>
            <a:off x="185040" y="1766047"/>
            <a:ext cx="3666960" cy="2207273"/>
          </a:xfrm>
          <a:prstGeom prst="rect">
            <a:avLst/>
          </a:prstGeom>
          <a:noFill/>
          <a:ln w="0">
            <a:noFill/>
          </a:ln>
        </p:spPr>
        <p:txBody>
          <a:bodyPr lIns="91440" tIns="45720" rIns="91440" bIns="45720" anchor="b">
            <a:normAutofit fontScale="90000"/>
          </a:bodyPr>
          <a:lstStyle/>
          <a:p>
            <a:pPr indent="0" algn="ctr" defTabSz="914400">
              <a:lnSpc>
                <a:spcPct val="90000"/>
              </a:lnSpc>
              <a:buNone/>
              <a:tabLst>
                <a:tab pos="0" algn="l"/>
              </a:tabLst>
            </a:pPr>
            <a:r>
              <a:rPr sz="4000" dirty="0"/>
              <a:t/>
            </a:r>
            <a:br>
              <a:rPr sz="4000" dirty="0"/>
            </a:br>
            <a:r>
              <a:rPr lang="pt-BR" sz="4000" b="0" strike="noStrike" spc="-1" dirty="0" smtClean="0">
                <a:solidFill>
                  <a:srgbClr val="729FCF"/>
                </a:solidFill>
                <a:latin typeface="Arial"/>
              </a:rPr>
              <a:t>Relatório </a:t>
            </a:r>
            <a:r>
              <a:rPr lang="pt-BR" sz="4000" b="0" strike="noStrike" spc="-1" dirty="0">
                <a:solidFill>
                  <a:srgbClr val="729FCF"/>
                </a:solidFill>
                <a:latin typeface="Arial"/>
              </a:rPr>
              <a:t>CPA </a:t>
            </a:r>
            <a:r>
              <a:rPr lang="pt-BR" sz="4000" b="0" strike="noStrike" spc="-1" dirty="0" smtClean="0">
                <a:solidFill>
                  <a:srgbClr val="729FCF"/>
                </a:solidFill>
                <a:latin typeface="Arial"/>
              </a:rPr>
              <a:t>2022</a:t>
            </a:r>
            <a:br>
              <a:rPr lang="pt-BR" sz="4000" b="0" strike="noStrike" spc="-1" dirty="0" smtClean="0">
                <a:solidFill>
                  <a:srgbClr val="729FCF"/>
                </a:solidFill>
                <a:latin typeface="Arial"/>
              </a:rPr>
            </a:br>
            <a:r>
              <a:rPr lang="pt-BR" sz="4000" spc="-1" dirty="0" smtClean="0">
                <a:solidFill>
                  <a:srgbClr val="729FCF"/>
                </a:solidFill>
                <a:latin typeface="Arial"/>
              </a:rPr>
              <a:t>Servidores da ENA</a:t>
            </a:r>
            <a:endParaRPr lang="pt-BR" sz="4000" b="0" strike="noStrike" spc="-1" dirty="0">
              <a:solidFill>
                <a:srgbClr val="000000"/>
              </a:solidFill>
              <a:latin typeface="Arial"/>
            </a:endParaRPr>
          </a:p>
        </p:txBody>
      </p:sp>
      <p:pic>
        <p:nvPicPr>
          <p:cNvPr id="117" name="Imagem 6" descr="Logotipo, nome da empresa&#10;&#10;Descrição gerada automaticamente"/>
          <p:cNvPicPr/>
          <p:nvPr/>
        </p:nvPicPr>
        <p:blipFill>
          <a:blip r:embed="rId3"/>
          <a:stretch/>
        </p:blipFill>
        <p:spPr>
          <a:xfrm>
            <a:off x="9821109" y="2869683"/>
            <a:ext cx="1960920" cy="1471320"/>
          </a:xfrm>
          <a:prstGeom prst="rect">
            <a:avLst/>
          </a:prstGeom>
          <a:ln w="0">
            <a:noFill/>
          </a:ln>
        </p:spPr>
      </p:pic>
    </p:spTree>
    <p:extLst>
      <p:ext uri="{BB962C8B-B14F-4D97-AF65-F5344CB8AC3E}">
        <p14:creationId xmlns:p14="http://schemas.microsoft.com/office/powerpoint/2010/main" val="34297266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7" name="Rectangle 12">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flipH="1">
            <a:off x="-720" y="0"/>
            <a:ext cx="12191040" cy="1575000"/>
          </a:xfrm>
          <a:prstGeom prst="rect">
            <a:avLst/>
          </a:prstGeom>
          <a:gradFill rotWithShape="0">
            <a:gsLst>
              <a:gs pos="0">
                <a:srgbClr val="000000">
                  <a:alpha val="96000"/>
                </a:srgbClr>
              </a:gs>
              <a:gs pos="100000">
                <a:srgbClr val="2E75B6"/>
              </a:gs>
            </a:gsLst>
            <a:lin ang="2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28" name="Rectangle 14">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10800000" flipH="1">
            <a:off x="8129160" y="1080"/>
            <a:ext cx="4062240" cy="1575360"/>
          </a:xfrm>
          <a:prstGeom prst="rect">
            <a:avLst/>
          </a:prstGeom>
          <a:gradFill rotWithShape="0">
            <a:gsLst>
              <a:gs pos="19000">
                <a:srgbClr val="1F4E79">
                  <a:alpha val="68000"/>
                </a:srgbClr>
              </a:gs>
              <a:gs pos="100000">
                <a:srgbClr val="5B9BD5">
                  <a:alpha val="79000"/>
                </a:srgbClr>
              </a:gs>
            </a:gsLst>
            <a:lin ang="2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29" name="Rectangle 16">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a:off x="5308920" y="-5307840"/>
            <a:ext cx="1575360" cy="12191040"/>
          </a:xfrm>
          <a:prstGeom prst="rect">
            <a:avLst/>
          </a:prstGeom>
          <a:gradFill rotWithShape="0">
            <a:gsLst>
              <a:gs pos="23000">
                <a:srgbClr val="5B9BD5">
                  <a:alpha val="0"/>
                </a:srgbClr>
              </a:gs>
              <a:gs pos="99000">
                <a:srgbClr val="000000">
                  <a:alpha val="74000"/>
                </a:srgbClr>
              </a:gs>
            </a:gsLst>
            <a:lin ang="4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30" name="PlaceHolder 1"/>
          <p:cNvSpPr>
            <a:spLocks noGrp="1"/>
          </p:cNvSpPr>
          <p:nvPr>
            <p:ph type="title"/>
          </p:nvPr>
        </p:nvSpPr>
        <p:spPr>
          <a:xfrm>
            <a:off x="1347840" y="297720"/>
            <a:ext cx="9808920" cy="8766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pt-BR" sz="4000" b="0" strike="noStrike" spc="-1">
                <a:solidFill>
                  <a:srgbClr val="FFFFFF"/>
                </a:solidFill>
                <a:latin typeface="comic"/>
              </a:rPr>
              <a:t>PLANO DE AÇÃO CPA/ENA</a:t>
            </a:r>
            <a:endParaRPr lang="pt-BR" sz="4000" b="0" strike="noStrike" spc="-1">
              <a:solidFill>
                <a:srgbClr val="000000"/>
              </a:solidFill>
              <a:latin typeface="Arial"/>
            </a:endParaRPr>
          </a:p>
        </p:txBody>
      </p:sp>
      <p:grpSp>
        <p:nvGrpSpPr>
          <p:cNvPr id="131" name="Diagram2"/>
          <p:cNvGrpSpPr/>
          <p:nvPr/>
        </p:nvGrpSpPr>
        <p:grpSpPr>
          <a:xfrm>
            <a:off x="180000" y="1740960"/>
            <a:ext cx="11584108" cy="4739040"/>
            <a:chOff x="180000" y="1740960"/>
            <a:chExt cx="11584108" cy="4739040"/>
          </a:xfrm>
        </p:grpSpPr>
        <p:sp>
          <p:nvSpPr>
            <p:cNvPr id="132" name="Retângulo 131"/>
            <p:cNvSpPr/>
            <p:nvPr/>
          </p:nvSpPr>
          <p:spPr>
            <a:xfrm>
              <a:off x="180000" y="1740960"/>
              <a:ext cx="11485080" cy="473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33" name="Elipse 132"/>
            <p:cNvSpPr/>
            <p:nvPr/>
          </p:nvSpPr>
          <p:spPr>
            <a:xfrm>
              <a:off x="972720" y="1786320"/>
              <a:ext cx="1012320" cy="1012320"/>
            </a:xfrm>
            <a:prstGeom prst="ellipse">
              <a:avLst/>
            </a:prstGeom>
            <a:solidFill>
              <a:schemeClr val="accent2">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FFFFFF"/>
                </a:solidFill>
                <a:latin typeface="Arial"/>
              </a:endParaRPr>
            </a:p>
          </p:txBody>
        </p:sp>
        <p:sp>
          <p:nvSpPr>
            <p:cNvPr id="134" name="Retângulo 133"/>
            <p:cNvSpPr/>
            <p:nvPr/>
          </p:nvSpPr>
          <p:spPr>
            <a:xfrm>
              <a:off x="1154520" y="2067120"/>
              <a:ext cx="587160" cy="587160"/>
            </a:xfrm>
            <a:prstGeom prst="rect">
              <a:avLst/>
            </a:prstGeom>
            <a:blipFill rotWithShape="0">
              <a:blip r:embed="rId2">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3"/>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35" name="Retângulo 134"/>
            <p:cNvSpPr/>
            <p:nvPr/>
          </p:nvSpPr>
          <p:spPr>
            <a:xfrm>
              <a:off x="2112840" y="1760400"/>
              <a:ext cx="9651268" cy="1012320"/>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just"/>
              <a:r>
                <a:rPr lang="pt-BR" sz="1300" b="1" spc="-1" dirty="0" smtClean="0">
                  <a:solidFill>
                    <a:srgbClr val="000000"/>
                  </a:solidFill>
                  <a:latin typeface="Arial" panose="020B0604020202020204" pitchFamily="34" charset="0"/>
                  <a:ea typeface="Microsoft YaHei"/>
                  <a:cs typeface="Arial" panose="020B0604020202020204" pitchFamily="34" charset="0"/>
                </a:rPr>
                <a:t> Envolvimento </a:t>
              </a:r>
              <a:r>
                <a:rPr lang="pt-BR" sz="1300" b="1" spc="-1" dirty="0">
                  <a:solidFill>
                    <a:srgbClr val="000000"/>
                  </a:solidFill>
                  <a:latin typeface="Arial" panose="020B0604020202020204" pitchFamily="34" charset="0"/>
                  <a:ea typeface="Microsoft YaHei"/>
                  <a:cs typeface="Arial" panose="020B0604020202020204" pitchFamily="34" charset="0"/>
                </a:rPr>
                <a:t>da Comunidade </a:t>
              </a:r>
              <a:r>
                <a:rPr lang="pt-BR" sz="1300" b="1" spc="-1" dirty="0" smtClean="0">
                  <a:solidFill>
                    <a:srgbClr val="000000"/>
                  </a:solidFill>
                  <a:latin typeface="Arial" panose="020B0604020202020204" pitchFamily="34" charset="0"/>
                  <a:ea typeface="Microsoft YaHei"/>
                  <a:cs typeface="Arial" panose="020B0604020202020204" pitchFamily="34" charset="0"/>
                </a:rPr>
                <a:t>Externa</a:t>
              </a:r>
            </a:p>
            <a:p>
              <a:pPr marL="285750" indent="-285750" algn="just">
                <a:buFont typeface="Arial" panose="020B0604020202020204" pitchFamily="34" charset="0"/>
                <a:buChar char="•"/>
              </a:pPr>
              <a:r>
                <a:rPr lang="pt-BR" sz="1300" spc="-1" dirty="0" smtClean="0">
                  <a:solidFill>
                    <a:srgbClr val="000000"/>
                  </a:solidFill>
                  <a:latin typeface="Arial" panose="020B0604020202020204" pitchFamily="34" charset="0"/>
                  <a:ea typeface="Microsoft YaHei"/>
                  <a:cs typeface="Arial" panose="020B0604020202020204" pitchFamily="34" charset="0"/>
                </a:rPr>
                <a:t> </a:t>
              </a:r>
              <a:r>
                <a:rPr lang="pt-BR" sz="1300" spc="-1" dirty="0">
                  <a:solidFill>
                    <a:srgbClr val="000000"/>
                  </a:solidFill>
                  <a:latin typeface="Arial" panose="020B0604020202020204" pitchFamily="34" charset="0"/>
                  <a:ea typeface="Microsoft YaHei"/>
                  <a:cs typeface="Arial" panose="020B0604020202020204" pitchFamily="34" charset="0"/>
                </a:rPr>
                <a:t>Incluir egressos e parceiros no processo avaliativo, utilizando fóruns de consulta pública e questionários para alinhar </a:t>
              </a:r>
              <a:endParaRPr lang="pt-BR" sz="1300" spc="-1" dirty="0" smtClean="0">
                <a:solidFill>
                  <a:srgbClr val="000000"/>
                </a:solidFill>
                <a:latin typeface="Arial" panose="020B0604020202020204" pitchFamily="34" charset="0"/>
                <a:ea typeface="Microsoft YaHei"/>
                <a:cs typeface="Arial" panose="020B0604020202020204" pitchFamily="34" charset="0"/>
              </a:endParaRPr>
            </a:p>
            <a:p>
              <a:pPr algn="just"/>
              <a:r>
                <a:rPr lang="pt-BR" sz="1300" spc="-1" dirty="0">
                  <a:solidFill>
                    <a:srgbClr val="000000"/>
                  </a:solidFill>
                  <a:latin typeface="Arial" panose="020B0604020202020204" pitchFamily="34" charset="0"/>
                  <a:ea typeface="Microsoft YaHei"/>
                  <a:cs typeface="Arial" panose="020B0604020202020204" pitchFamily="34" charset="0"/>
                </a:rPr>
                <a:t> </a:t>
              </a:r>
              <a:r>
                <a:rPr lang="pt-BR" sz="1300" spc="-1" dirty="0" smtClean="0">
                  <a:solidFill>
                    <a:srgbClr val="000000"/>
                  </a:solidFill>
                  <a:latin typeface="Arial" panose="020B0604020202020204" pitchFamily="34" charset="0"/>
                  <a:ea typeface="Microsoft YaHei"/>
                  <a:cs typeface="Arial" panose="020B0604020202020204" pitchFamily="34" charset="0"/>
                </a:rPr>
                <a:t>      o </a:t>
              </a:r>
              <a:r>
                <a:rPr lang="pt-BR" sz="1300" spc="-1" dirty="0">
                  <a:solidFill>
                    <a:srgbClr val="000000"/>
                  </a:solidFill>
                  <a:latin typeface="Arial" panose="020B0604020202020204" pitchFamily="34" charset="0"/>
                  <a:ea typeface="Microsoft YaHei"/>
                  <a:cs typeface="Arial" panose="020B0604020202020204" pitchFamily="34" charset="0"/>
                </a:rPr>
                <a:t>planejamento às necessidades do mercado e expectativas sociais.</a:t>
              </a:r>
              <a:endParaRPr lang="pt-BR" sz="1300" b="0" strike="noStrike" spc="-1" dirty="0">
                <a:solidFill>
                  <a:srgbClr val="000000"/>
                </a:solidFill>
                <a:latin typeface="Arial" panose="020B0604020202020204" pitchFamily="34" charset="0"/>
                <a:cs typeface="Arial" panose="020B0604020202020204" pitchFamily="34" charset="0"/>
              </a:endParaRPr>
            </a:p>
          </p:txBody>
        </p:sp>
        <p:sp>
          <p:nvSpPr>
            <p:cNvPr id="136" name="Elipse 135"/>
            <p:cNvSpPr/>
            <p:nvPr/>
          </p:nvSpPr>
          <p:spPr>
            <a:xfrm>
              <a:off x="981000" y="3551760"/>
              <a:ext cx="1012320" cy="1012320"/>
            </a:xfrm>
            <a:prstGeom prst="ellipse">
              <a:avLst/>
            </a:prstGeom>
            <a:solidFill>
              <a:schemeClr val="accent4">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37" name="Retângulo 136"/>
            <p:cNvSpPr/>
            <p:nvPr/>
          </p:nvSpPr>
          <p:spPr>
            <a:xfrm>
              <a:off x="1144800" y="3777480"/>
              <a:ext cx="587160" cy="587160"/>
            </a:xfrm>
            <a:prstGeom prst="rect">
              <a:avLst/>
            </a:prstGeom>
            <a:blipFill rotWithShape="0">
              <a:blip r:embed="rId4">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5"/>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38" name="Retângulo 137"/>
            <p:cNvSpPr/>
            <p:nvPr/>
          </p:nvSpPr>
          <p:spPr>
            <a:xfrm>
              <a:off x="2112840" y="3502080"/>
              <a:ext cx="9651268" cy="1000800"/>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just">
                <a:lnSpc>
                  <a:spcPct val="115000"/>
                </a:lnSpc>
              </a:pPr>
              <a:r>
                <a:rPr lang="pt-BR" sz="1300" b="1" spc="-1" dirty="0" smtClean="0">
                  <a:solidFill>
                    <a:srgbClr val="000000"/>
                  </a:solidFill>
                  <a:latin typeface="Arial" panose="020B0604020202020204" pitchFamily="34" charset="0"/>
                  <a:ea typeface="Microsoft YaHei"/>
                  <a:cs typeface="Arial" panose="020B0604020202020204" pitchFamily="34" charset="0"/>
                </a:rPr>
                <a:t> Diversificação </a:t>
              </a:r>
              <a:r>
                <a:rPr lang="pt-BR" sz="1300" b="1" spc="-1" dirty="0">
                  <a:solidFill>
                    <a:srgbClr val="000000"/>
                  </a:solidFill>
                  <a:latin typeface="Arial" panose="020B0604020202020204" pitchFamily="34" charset="0"/>
                  <a:ea typeface="Microsoft YaHei"/>
                  <a:cs typeface="Arial" panose="020B0604020202020204" pitchFamily="34" charset="0"/>
                </a:rPr>
                <a:t>de Técnicas de Coleta de </a:t>
              </a:r>
              <a:r>
                <a:rPr lang="pt-BR" sz="1300" b="1" spc="-1" dirty="0" smtClean="0">
                  <a:solidFill>
                    <a:srgbClr val="000000"/>
                  </a:solidFill>
                  <a:latin typeface="Arial" panose="020B0604020202020204" pitchFamily="34" charset="0"/>
                  <a:ea typeface="Microsoft YaHei"/>
                  <a:cs typeface="Arial" panose="020B0604020202020204" pitchFamily="34" charset="0"/>
                </a:rPr>
                <a:t>Dados: </a:t>
              </a:r>
            </a:p>
            <a:p>
              <a:pPr marL="285750" indent="-285750" algn="just">
                <a:lnSpc>
                  <a:spcPct val="115000"/>
                </a:lnSpc>
                <a:buFont typeface="Arial" panose="020B0604020202020204" pitchFamily="34" charset="0"/>
                <a:buChar char="•"/>
              </a:pPr>
              <a:r>
                <a:rPr lang="pt-BR" sz="1300" spc="-1" dirty="0" smtClean="0">
                  <a:solidFill>
                    <a:srgbClr val="000000"/>
                  </a:solidFill>
                  <a:latin typeface="Arial" panose="020B0604020202020204" pitchFamily="34" charset="0"/>
                  <a:ea typeface="Microsoft YaHei"/>
                  <a:cs typeface="Arial" panose="020B0604020202020204" pitchFamily="34" charset="0"/>
                </a:rPr>
                <a:t>Expandir </a:t>
              </a:r>
              <a:r>
                <a:rPr lang="pt-BR" sz="1300" spc="-1" dirty="0">
                  <a:solidFill>
                    <a:srgbClr val="000000"/>
                  </a:solidFill>
                  <a:latin typeface="Arial" panose="020B0604020202020204" pitchFamily="34" charset="0"/>
                  <a:ea typeface="Microsoft YaHei"/>
                  <a:cs typeface="Arial" panose="020B0604020202020204" pitchFamily="34" charset="0"/>
                </a:rPr>
                <a:t>além dos questionários, integrando entrevistas semiestruturadas, grupos focais e análise </a:t>
              </a:r>
              <a:r>
                <a:rPr lang="pt-BR" sz="1300" spc="-1" dirty="0" smtClean="0">
                  <a:solidFill>
                    <a:srgbClr val="000000"/>
                  </a:solidFill>
                  <a:latin typeface="Arial" panose="020B0604020202020204" pitchFamily="34" charset="0"/>
                  <a:ea typeface="Microsoft YaHei"/>
                  <a:cs typeface="Arial" panose="020B0604020202020204" pitchFamily="34" charset="0"/>
                </a:rPr>
                <a:t>   de </a:t>
              </a:r>
              <a:r>
                <a:rPr lang="pt-BR" sz="1300" spc="-1" dirty="0">
                  <a:solidFill>
                    <a:srgbClr val="000000"/>
                  </a:solidFill>
                  <a:latin typeface="Arial" panose="020B0604020202020204" pitchFamily="34" charset="0"/>
                  <a:ea typeface="Microsoft YaHei"/>
                  <a:cs typeface="Arial" panose="020B0604020202020204" pitchFamily="34" charset="0"/>
                </a:rPr>
                <a:t>documentos para uma avaliação mais abrangente.</a:t>
              </a:r>
              <a:endParaRPr lang="pt-BR" sz="1200" b="0" strike="noStrike" spc="-1" dirty="0">
                <a:solidFill>
                  <a:srgbClr val="000000"/>
                </a:solidFill>
                <a:latin typeface="Arial" panose="020B0604020202020204" pitchFamily="34" charset="0"/>
                <a:cs typeface="Arial" panose="020B0604020202020204" pitchFamily="34" charset="0"/>
              </a:endParaRPr>
            </a:p>
          </p:txBody>
        </p:sp>
        <p:sp>
          <p:nvSpPr>
            <p:cNvPr id="139" name="Elipse 138"/>
            <p:cNvSpPr/>
            <p:nvPr/>
          </p:nvSpPr>
          <p:spPr>
            <a:xfrm>
              <a:off x="958680" y="5300280"/>
              <a:ext cx="1012320" cy="1012320"/>
            </a:xfrm>
            <a:prstGeom prst="ellipse">
              <a:avLst/>
            </a:prstGeom>
            <a:solidFill>
              <a:schemeClr val="accent6">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FFFFFF"/>
                </a:solidFill>
                <a:latin typeface="Arial"/>
              </a:endParaRPr>
            </a:p>
          </p:txBody>
        </p:sp>
        <p:sp>
          <p:nvSpPr>
            <p:cNvPr id="140" name="Retângulo 139"/>
            <p:cNvSpPr/>
            <p:nvPr/>
          </p:nvSpPr>
          <p:spPr>
            <a:xfrm>
              <a:off x="1223280" y="5449320"/>
              <a:ext cx="587160" cy="587160"/>
            </a:xfrm>
            <a:prstGeom prst="rect">
              <a:avLst/>
            </a:prstGeom>
            <a:blipFill rotWithShape="0">
              <a:blip r:embed="rId6">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7"/>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41" name="Retângulo 140"/>
            <p:cNvSpPr/>
            <p:nvPr/>
          </p:nvSpPr>
          <p:spPr>
            <a:xfrm>
              <a:off x="2112840" y="5213880"/>
              <a:ext cx="8047440" cy="1012320"/>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just">
                <a:lnSpc>
                  <a:spcPct val="115000"/>
                </a:lnSpc>
              </a:pPr>
              <a:r>
                <a:rPr lang="pt-BR" sz="1300" spc="-1" dirty="0" smtClean="0">
                  <a:solidFill>
                    <a:srgbClr val="000000"/>
                  </a:solidFill>
                  <a:latin typeface="Calibri Light"/>
                  <a:ea typeface="Microsoft YaHei"/>
                </a:rPr>
                <a:t>  </a:t>
              </a:r>
              <a:r>
                <a:rPr lang="pt-BR" sz="1300" b="1" spc="-1" dirty="0" smtClean="0">
                  <a:solidFill>
                    <a:srgbClr val="000000"/>
                  </a:solidFill>
                  <a:latin typeface="Arial" panose="020B0604020202020204" pitchFamily="34" charset="0"/>
                  <a:ea typeface="Microsoft YaHei"/>
                  <a:cs typeface="Arial" panose="020B0604020202020204" pitchFamily="34" charset="0"/>
                </a:rPr>
                <a:t>Estratégia </a:t>
              </a:r>
              <a:r>
                <a:rPr lang="pt-BR" sz="1300" b="1" spc="-1" dirty="0">
                  <a:solidFill>
                    <a:srgbClr val="000000"/>
                  </a:solidFill>
                  <a:latin typeface="Arial" panose="020B0604020202020204" pitchFamily="34" charset="0"/>
                  <a:ea typeface="Microsoft YaHei"/>
                  <a:cs typeface="Arial" panose="020B0604020202020204" pitchFamily="34" charset="0"/>
                </a:rPr>
                <a:t>de Comunicação dos </a:t>
              </a:r>
              <a:r>
                <a:rPr lang="pt-BR" sz="1300" b="1" spc="-1" dirty="0" smtClean="0">
                  <a:solidFill>
                    <a:srgbClr val="000000"/>
                  </a:solidFill>
                  <a:latin typeface="Arial" panose="020B0604020202020204" pitchFamily="34" charset="0"/>
                  <a:ea typeface="Microsoft YaHei"/>
                  <a:cs typeface="Arial" panose="020B0604020202020204" pitchFamily="34" charset="0"/>
                </a:rPr>
                <a:t>Resultados: </a:t>
              </a:r>
            </a:p>
            <a:p>
              <a:pPr marL="285750" indent="-285750" algn="just">
                <a:lnSpc>
                  <a:spcPct val="115000"/>
                </a:lnSpc>
                <a:buFont typeface="Arial" panose="020B0604020202020204" pitchFamily="34" charset="0"/>
                <a:buChar char="•"/>
              </a:pPr>
              <a:r>
                <a:rPr lang="pt-BR" sz="1300" spc="-1" dirty="0" smtClean="0">
                  <a:solidFill>
                    <a:srgbClr val="000000"/>
                  </a:solidFill>
                  <a:latin typeface="Arial" panose="020B0604020202020204" pitchFamily="34" charset="0"/>
                  <a:ea typeface="Microsoft YaHei"/>
                  <a:cs typeface="Arial" panose="020B0604020202020204" pitchFamily="34" charset="0"/>
                </a:rPr>
                <a:t>Desenvolver </a:t>
              </a:r>
              <a:r>
                <a:rPr lang="pt-BR" sz="1300" spc="-1" dirty="0">
                  <a:solidFill>
                    <a:srgbClr val="000000"/>
                  </a:solidFill>
                  <a:latin typeface="Arial" panose="020B0604020202020204" pitchFamily="34" charset="0"/>
                  <a:ea typeface="Microsoft YaHei"/>
                  <a:cs typeface="Arial" panose="020B0604020202020204" pitchFamily="34" charset="0"/>
                </a:rPr>
                <a:t>relatórios interativos, painéis informativos digitais e promover eventos para divulgar </a:t>
              </a:r>
              <a:endParaRPr lang="pt-BR" sz="1300" spc="-1" dirty="0" smtClean="0">
                <a:solidFill>
                  <a:srgbClr val="000000"/>
                </a:solidFill>
                <a:latin typeface="Arial" panose="020B0604020202020204" pitchFamily="34" charset="0"/>
                <a:ea typeface="Microsoft YaHei"/>
                <a:cs typeface="Arial" panose="020B0604020202020204" pitchFamily="34" charset="0"/>
              </a:endParaRPr>
            </a:p>
            <a:p>
              <a:pPr algn="just">
                <a:lnSpc>
                  <a:spcPct val="115000"/>
                </a:lnSpc>
              </a:pPr>
              <a:r>
                <a:rPr lang="pt-BR" sz="1300" spc="-1" dirty="0">
                  <a:solidFill>
                    <a:srgbClr val="000000"/>
                  </a:solidFill>
                  <a:latin typeface="Arial" panose="020B0604020202020204" pitchFamily="34" charset="0"/>
                  <a:ea typeface="Microsoft YaHei"/>
                  <a:cs typeface="Arial" panose="020B0604020202020204" pitchFamily="34" charset="0"/>
                </a:rPr>
                <a:t> </a:t>
              </a:r>
              <a:r>
                <a:rPr lang="pt-BR" sz="1300" spc="-1" dirty="0" smtClean="0">
                  <a:solidFill>
                    <a:srgbClr val="000000"/>
                  </a:solidFill>
                  <a:latin typeface="Arial" panose="020B0604020202020204" pitchFamily="34" charset="0"/>
                  <a:ea typeface="Microsoft YaHei"/>
                  <a:cs typeface="Arial" panose="020B0604020202020204" pitchFamily="34" charset="0"/>
                </a:rPr>
                <a:t>     e </a:t>
              </a:r>
              <a:r>
                <a:rPr lang="pt-BR" sz="1300" spc="-1" dirty="0">
                  <a:solidFill>
                    <a:srgbClr val="000000"/>
                  </a:solidFill>
                  <a:latin typeface="Arial" panose="020B0604020202020204" pitchFamily="34" charset="0"/>
                  <a:ea typeface="Microsoft YaHei"/>
                  <a:cs typeface="Arial" panose="020B0604020202020204" pitchFamily="34" charset="0"/>
                </a:rPr>
                <a:t>discutir os resultados da autoavaliação com a comunidade.</a:t>
              </a:r>
              <a:endParaRPr lang="pt-BR" sz="1300" b="0" strike="noStrike" spc="-1" dirty="0">
                <a:solidFill>
                  <a:srgbClr val="000000"/>
                </a:solidFill>
                <a:latin typeface="Arial" panose="020B0604020202020204" pitchFamily="34" charset="0"/>
                <a:cs typeface="Arial" panose="020B0604020202020204" pitchFamily="34" charset="0"/>
              </a:endParaRPr>
            </a:p>
          </p:txBody>
        </p:sp>
      </p:grpSp>
      <p:pic>
        <p:nvPicPr>
          <p:cNvPr id="142" name="Imagem 5" descr="Logotipo, nome da empresa&#10;&#10;Descrição gerada automaticamente"/>
          <p:cNvPicPr/>
          <p:nvPr/>
        </p:nvPicPr>
        <p:blipFill>
          <a:blip r:embed="rId8"/>
          <a:stretch/>
        </p:blipFill>
        <p:spPr>
          <a:xfrm>
            <a:off x="10160280" y="5437800"/>
            <a:ext cx="1993320" cy="1495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p15="http://schemas.microsoft.com/office/powerpoint/2012/main" xmlns="">
      <p:transition spd="slow">
        <p:split dir="ou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3" name="Rectangle 7">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flipH="1">
            <a:off x="-720" y="0"/>
            <a:ext cx="12191040" cy="1575000"/>
          </a:xfrm>
          <a:prstGeom prst="rect">
            <a:avLst/>
          </a:prstGeom>
          <a:gradFill rotWithShape="0">
            <a:gsLst>
              <a:gs pos="0">
                <a:srgbClr val="000000">
                  <a:alpha val="96000"/>
                </a:srgbClr>
              </a:gs>
              <a:gs pos="100000">
                <a:srgbClr val="2E75B6"/>
              </a:gs>
            </a:gsLst>
            <a:lin ang="2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144" name="Rectangle 10">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10800000" flipH="1">
            <a:off x="8129160" y="1080"/>
            <a:ext cx="4062240" cy="1575360"/>
          </a:xfrm>
          <a:prstGeom prst="rect">
            <a:avLst/>
          </a:prstGeom>
          <a:gradFill rotWithShape="0">
            <a:gsLst>
              <a:gs pos="19000">
                <a:srgbClr val="1F4E79">
                  <a:alpha val="68000"/>
                </a:srgbClr>
              </a:gs>
              <a:gs pos="100000">
                <a:srgbClr val="5B9BD5">
                  <a:alpha val="79000"/>
                </a:srgbClr>
              </a:gs>
            </a:gsLst>
            <a:lin ang="2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145" name="Rectangle 19">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a:off x="5308920" y="-5307840"/>
            <a:ext cx="1575360" cy="12191040"/>
          </a:xfrm>
          <a:prstGeom prst="rect">
            <a:avLst/>
          </a:prstGeom>
          <a:gradFill rotWithShape="0">
            <a:gsLst>
              <a:gs pos="23000">
                <a:srgbClr val="5B9BD5">
                  <a:alpha val="0"/>
                </a:srgbClr>
              </a:gs>
              <a:gs pos="99000">
                <a:srgbClr val="000000">
                  <a:alpha val="74000"/>
                </a:srgbClr>
              </a:gs>
            </a:gsLst>
            <a:lin ang="4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146" name="PlaceHolder 1"/>
          <p:cNvSpPr>
            <a:spLocks noGrp="1"/>
          </p:cNvSpPr>
          <p:nvPr>
            <p:ph type="title"/>
          </p:nvPr>
        </p:nvSpPr>
        <p:spPr>
          <a:xfrm>
            <a:off x="1347840" y="297720"/>
            <a:ext cx="9808920" cy="8766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pt-BR" sz="4000" b="0" strike="noStrike" spc="-1">
                <a:solidFill>
                  <a:srgbClr val="FFFFFF"/>
                </a:solidFill>
                <a:latin typeface="comic"/>
              </a:rPr>
              <a:t>PLANO DE AÇÃO CPA/ENA</a:t>
            </a:r>
            <a:endParaRPr lang="pt-BR" sz="4000" b="0" strike="noStrike" spc="-1">
              <a:solidFill>
                <a:srgbClr val="000000"/>
              </a:solidFill>
              <a:latin typeface="Arial"/>
            </a:endParaRPr>
          </a:p>
        </p:txBody>
      </p:sp>
      <p:grpSp>
        <p:nvGrpSpPr>
          <p:cNvPr id="147" name="Diagram 1"/>
          <p:cNvGrpSpPr/>
          <p:nvPr/>
        </p:nvGrpSpPr>
        <p:grpSpPr>
          <a:xfrm>
            <a:off x="352260" y="1571427"/>
            <a:ext cx="11485080" cy="4739040"/>
            <a:chOff x="540000" y="1620000"/>
            <a:chExt cx="11485080" cy="4739040"/>
          </a:xfrm>
        </p:grpSpPr>
        <p:sp>
          <p:nvSpPr>
            <p:cNvPr id="148" name="Retângulo 147"/>
            <p:cNvSpPr/>
            <p:nvPr/>
          </p:nvSpPr>
          <p:spPr>
            <a:xfrm>
              <a:off x="540000" y="1620000"/>
              <a:ext cx="11485080" cy="473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49" name="Elipse 148"/>
            <p:cNvSpPr/>
            <p:nvPr/>
          </p:nvSpPr>
          <p:spPr>
            <a:xfrm>
              <a:off x="1220760" y="1749600"/>
              <a:ext cx="1012320" cy="1012320"/>
            </a:xfrm>
            <a:prstGeom prst="ellipse">
              <a:avLst/>
            </a:prstGeom>
            <a:solidFill>
              <a:schemeClr val="accent3">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50" name="Retângulo 149"/>
            <p:cNvSpPr/>
            <p:nvPr/>
          </p:nvSpPr>
          <p:spPr>
            <a:xfrm>
              <a:off x="1400760" y="2002320"/>
              <a:ext cx="587160" cy="579600"/>
            </a:xfrm>
            <a:prstGeom prst="rect">
              <a:avLst/>
            </a:prstGeom>
            <a:blipFill rotWithShape="0">
              <a:blip r:embed="rId2">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3"/>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51" name="Retângulo 150"/>
            <p:cNvSpPr/>
            <p:nvPr/>
          </p:nvSpPr>
          <p:spPr>
            <a:xfrm>
              <a:off x="2413079" y="1877760"/>
              <a:ext cx="9034505" cy="1012320"/>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just">
                <a:lnSpc>
                  <a:spcPct val="115000"/>
                </a:lnSpc>
              </a:pPr>
              <a:r>
                <a:rPr lang="pt-BR" sz="1300" spc="-1" dirty="0" smtClean="0">
                  <a:solidFill>
                    <a:srgbClr val="000000"/>
                  </a:solidFill>
                  <a:latin typeface="Arial"/>
                  <a:ea typeface="Microsoft YaHei"/>
                </a:rPr>
                <a:t>  </a:t>
              </a:r>
              <a:r>
                <a:rPr lang="pt-BR" sz="1300" b="1" spc="-1" dirty="0" smtClean="0">
                  <a:solidFill>
                    <a:srgbClr val="000000"/>
                  </a:solidFill>
                  <a:latin typeface="Arial"/>
                  <a:ea typeface="Microsoft YaHei"/>
                </a:rPr>
                <a:t>Monitoramento </a:t>
              </a:r>
              <a:r>
                <a:rPr lang="pt-BR" sz="1300" b="1" spc="-1" dirty="0">
                  <a:solidFill>
                    <a:srgbClr val="000000"/>
                  </a:solidFill>
                  <a:latin typeface="Arial"/>
                  <a:ea typeface="Microsoft YaHei"/>
                </a:rPr>
                <a:t>Contínuo das </a:t>
              </a:r>
              <a:r>
                <a:rPr lang="pt-BR" sz="1300" b="1" spc="-1" dirty="0" smtClean="0">
                  <a:solidFill>
                    <a:srgbClr val="000000"/>
                  </a:solidFill>
                  <a:latin typeface="Arial"/>
                  <a:ea typeface="Microsoft YaHei"/>
                </a:rPr>
                <a:t>Ações: </a:t>
              </a:r>
            </a:p>
            <a:p>
              <a:pPr marL="285750" indent="-285750" algn="just">
                <a:lnSpc>
                  <a:spcPct val="115000"/>
                </a:lnSpc>
                <a:buFont typeface="Arial" panose="020B0604020202020204" pitchFamily="34" charset="0"/>
                <a:buChar char="•"/>
              </a:pPr>
              <a:r>
                <a:rPr lang="pt-BR" sz="1300" spc="-1" dirty="0" smtClean="0">
                  <a:solidFill>
                    <a:srgbClr val="000000"/>
                  </a:solidFill>
                  <a:latin typeface="Arial"/>
                  <a:ea typeface="Microsoft YaHei"/>
                </a:rPr>
                <a:t>Estabelecer </a:t>
              </a:r>
              <a:r>
                <a:rPr lang="pt-BR" sz="1300" spc="-1" dirty="0">
                  <a:solidFill>
                    <a:srgbClr val="000000"/>
                  </a:solidFill>
                  <a:latin typeface="Arial"/>
                  <a:ea typeface="Microsoft YaHei"/>
                </a:rPr>
                <a:t>um processo formal de acompanhamento das melhorias sugeridas, com etapas intermediárias e uma </a:t>
              </a:r>
              <a:r>
                <a:rPr lang="pt-BR" sz="1300" spc="-1" dirty="0" smtClean="0">
                  <a:solidFill>
                    <a:srgbClr val="000000"/>
                  </a:solidFill>
                  <a:latin typeface="Arial"/>
                  <a:ea typeface="Microsoft YaHei"/>
                </a:rPr>
                <a:t>equipe </a:t>
              </a:r>
              <a:r>
                <a:rPr lang="pt-BR" sz="1300" spc="-1" dirty="0">
                  <a:solidFill>
                    <a:srgbClr val="000000"/>
                  </a:solidFill>
                  <a:latin typeface="Arial"/>
                  <a:ea typeface="Microsoft YaHei"/>
                </a:rPr>
                <a:t>dedicada para monitorar e divulgar os progressos.</a:t>
              </a:r>
              <a:endParaRPr lang="pt-BR" sz="1300" b="0" strike="noStrike" spc="-1" dirty="0">
                <a:solidFill>
                  <a:srgbClr val="000000"/>
                </a:solidFill>
                <a:latin typeface="Arial"/>
              </a:endParaRPr>
            </a:p>
          </p:txBody>
        </p:sp>
        <p:sp>
          <p:nvSpPr>
            <p:cNvPr id="152" name="Elipse 151"/>
            <p:cNvSpPr/>
            <p:nvPr/>
          </p:nvSpPr>
          <p:spPr>
            <a:xfrm>
              <a:off x="1126215" y="3193921"/>
              <a:ext cx="1012320" cy="1012320"/>
            </a:xfrm>
            <a:prstGeom prst="ellipse">
              <a:avLst/>
            </a:prstGeom>
            <a:solidFill>
              <a:schemeClr val="accent5">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FFFFFF"/>
                </a:solidFill>
                <a:latin typeface="Arial"/>
              </a:endParaRPr>
            </a:p>
          </p:txBody>
        </p:sp>
        <p:sp>
          <p:nvSpPr>
            <p:cNvPr id="153" name="Retângulo 152"/>
            <p:cNvSpPr/>
            <p:nvPr/>
          </p:nvSpPr>
          <p:spPr>
            <a:xfrm>
              <a:off x="1300754" y="3426715"/>
              <a:ext cx="587160" cy="587160"/>
            </a:xfrm>
            <a:prstGeom prst="rect">
              <a:avLst/>
            </a:prstGeom>
            <a:blipFill rotWithShape="0">
              <a:blip r:embed="rId4">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5"/>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54" name="Retângulo 153"/>
            <p:cNvSpPr/>
            <p:nvPr/>
          </p:nvSpPr>
          <p:spPr>
            <a:xfrm>
              <a:off x="2413077" y="3159140"/>
              <a:ext cx="9034505" cy="1063800"/>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just">
                <a:lnSpc>
                  <a:spcPct val="115000"/>
                </a:lnSpc>
              </a:pPr>
              <a:r>
                <a:rPr lang="pt-BR" sz="1300" spc="-1" dirty="0">
                  <a:solidFill>
                    <a:srgbClr val="000000"/>
                  </a:solidFill>
                  <a:latin typeface="Arial"/>
                  <a:ea typeface="Microsoft YaHei"/>
                </a:rPr>
                <a:t> </a:t>
              </a:r>
              <a:r>
                <a:rPr lang="pt-BR" sz="1300" spc="-1" dirty="0" smtClean="0">
                  <a:solidFill>
                    <a:srgbClr val="000000"/>
                  </a:solidFill>
                  <a:latin typeface="Arial"/>
                  <a:ea typeface="Microsoft YaHei"/>
                </a:rPr>
                <a:t> </a:t>
              </a:r>
              <a:r>
                <a:rPr lang="pt-BR" sz="1300" b="1" spc="-1" dirty="0" smtClean="0">
                  <a:solidFill>
                    <a:srgbClr val="000000"/>
                  </a:solidFill>
                  <a:latin typeface="Arial"/>
                  <a:ea typeface="Microsoft YaHei"/>
                </a:rPr>
                <a:t>Incluir </a:t>
              </a:r>
              <a:r>
                <a:rPr lang="pt-BR" sz="1300" b="1" spc="-1" dirty="0">
                  <a:solidFill>
                    <a:srgbClr val="000000"/>
                  </a:solidFill>
                  <a:latin typeface="Arial"/>
                  <a:ea typeface="Microsoft YaHei"/>
                </a:rPr>
                <a:t>indicadores qualitativos nas avaliações</a:t>
              </a:r>
              <a:r>
                <a:rPr lang="pt-BR" sz="1300" b="1" spc="-1" dirty="0" smtClean="0">
                  <a:solidFill>
                    <a:srgbClr val="000000"/>
                  </a:solidFill>
                  <a:latin typeface="Arial"/>
                  <a:ea typeface="Microsoft YaHei"/>
                </a:rPr>
                <a:t>: </a:t>
              </a:r>
            </a:p>
            <a:p>
              <a:pPr marL="285750" indent="-285750" algn="just">
                <a:lnSpc>
                  <a:spcPct val="115000"/>
                </a:lnSpc>
                <a:buFont typeface="Arial" panose="020B0604020202020204" pitchFamily="34" charset="0"/>
                <a:buChar char="•"/>
              </a:pPr>
              <a:r>
                <a:rPr lang="pt-BR" sz="1300" spc="-1" dirty="0" smtClean="0">
                  <a:solidFill>
                    <a:srgbClr val="000000"/>
                  </a:solidFill>
                  <a:latin typeface="Arial"/>
                  <a:ea typeface="Microsoft YaHei"/>
                </a:rPr>
                <a:t>Complementar </a:t>
              </a:r>
              <a:r>
                <a:rPr lang="pt-BR" sz="1300" spc="-1" dirty="0">
                  <a:solidFill>
                    <a:srgbClr val="000000"/>
                  </a:solidFill>
                  <a:latin typeface="Arial"/>
                  <a:ea typeface="Microsoft YaHei"/>
                </a:rPr>
                <a:t>dados quantitativos com informações qualitativas, como descrições narrativas de experiências de estudantes, docentes e egressos, para aferir a percepção de qualidade acadêmica.</a:t>
              </a:r>
              <a:endParaRPr lang="pt-BR" sz="1300" b="0" strike="noStrike" spc="-1" dirty="0">
                <a:solidFill>
                  <a:srgbClr val="000000"/>
                </a:solidFill>
                <a:latin typeface="Arial"/>
              </a:endParaRPr>
            </a:p>
          </p:txBody>
        </p:sp>
        <p:sp>
          <p:nvSpPr>
            <p:cNvPr id="155" name="Elipse 154"/>
            <p:cNvSpPr/>
            <p:nvPr/>
          </p:nvSpPr>
          <p:spPr>
            <a:xfrm>
              <a:off x="1088174" y="4599027"/>
              <a:ext cx="1012320" cy="1012320"/>
            </a:xfrm>
            <a:prstGeom prst="ellipse">
              <a:avLst/>
            </a:prstGeom>
            <a:solidFill>
              <a:schemeClr val="accent2">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FFFFFF"/>
                </a:solidFill>
                <a:latin typeface="Arial"/>
              </a:endParaRPr>
            </a:p>
          </p:txBody>
        </p:sp>
        <p:sp>
          <p:nvSpPr>
            <p:cNvPr id="156" name="Retângulo 155"/>
            <p:cNvSpPr/>
            <p:nvPr/>
          </p:nvSpPr>
          <p:spPr>
            <a:xfrm>
              <a:off x="1300754" y="4811607"/>
              <a:ext cx="587160" cy="587160"/>
            </a:xfrm>
            <a:prstGeom prst="rect">
              <a:avLst/>
            </a:prstGeom>
            <a:blipFill rotWithShape="0">
              <a:blip r:embed="rId6">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7"/>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57" name="Retângulo 156"/>
            <p:cNvSpPr/>
            <p:nvPr/>
          </p:nvSpPr>
          <p:spPr>
            <a:xfrm>
              <a:off x="2413077" y="4530143"/>
              <a:ext cx="9034505" cy="1012320"/>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just">
                <a:lnSpc>
                  <a:spcPct val="115000"/>
                </a:lnSpc>
              </a:pPr>
              <a:r>
                <a:rPr lang="pt-BR" sz="1300" spc="-1" dirty="0">
                  <a:solidFill>
                    <a:srgbClr val="000000"/>
                  </a:solidFill>
                  <a:latin typeface="Arial"/>
                </a:rPr>
                <a:t> </a:t>
              </a:r>
              <a:r>
                <a:rPr lang="pt-BR" sz="1300" spc="-1" dirty="0" smtClean="0">
                  <a:solidFill>
                    <a:srgbClr val="000000"/>
                  </a:solidFill>
                  <a:latin typeface="Arial"/>
                </a:rPr>
                <a:t> </a:t>
              </a:r>
              <a:r>
                <a:rPr lang="pt-BR" sz="1300" b="1" spc="-1" dirty="0" smtClean="0">
                  <a:solidFill>
                    <a:srgbClr val="000000"/>
                  </a:solidFill>
                  <a:latin typeface="Arial"/>
                </a:rPr>
                <a:t>Expandir </a:t>
              </a:r>
              <a:r>
                <a:rPr lang="pt-BR" sz="1300" b="1" spc="-1" dirty="0">
                  <a:solidFill>
                    <a:srgbClr val="000000"/>
                  </a:solidFill>
                  <a:latin typeface="Arial"/>
                </a:rPr>
                <a:t>as capacitações da CPA</a:t>
              </a:r>
              <a:r>
                <a:rPr lang="pt-BR" sz="1300" b="1" spc="-1" dirty="0" smtClean="0">
                  <a:solidFill>
                    <a:srgbClr val="000000"/>
                  </a:solidFill>
                  <a:latin typeface="Arial"/>
                </a:rPr>
                <a:t>: </a:t>
              </a:r>
            </a:p>
            <a:p>
              <a:pPr marL="285750" indent="-285750" algn="just">
                <a:lnSpc>
                  <a:spcPct val="115000"/>
                </a:lnSpc>
                <a:buFont typeface="Arial" panose="020B0604020202020204" pitchFamily="34" charset="0"/>
                <a:buChar char="•"/>
              </a:pPr>
              <a:r>
                <a:rPr lang="pt-BR" sz="1300" spc="-1" dirty="0" smtClean="0">
                  <a:solidFill>
                    <a:srgbClr val="000000"/>
                  </a:solidFill>
                  <a:latin typeface="Arial"/>
                </a:rPr>
                <a:t>Ampliar </a:t>
              </a:r>
              <a:r>
                <a:rPr lang="pt-BR" sz="1300" spc="-1" dirty="0">
                  <a:solidFill>
                    <a:srgbClr val="000000"/>
                  </a:solidFill>
                  <a:latin typeface="Arial"/>
                </a:rPr>
                <a:t>os workshops sobre tendências emergentes na educação superior, tecnologias educacionais e governança, adotando capacitação contínua ao longo de todo o biênio, em vez de treinamentos apenas no início.</a:t>
              </a:r>
              <a:endParaRPr lang="pt-BR" sz="1300" b="0" strike="noStrike" spc="-1" dirty="0">
                <a:solidFill>
                  <a:srgbClr val="000000"/>
                </a:solidFill>
                <a:latin typeface="Arial"/>
              </a:endParaRPr>
            </a:p>
          </p:txBody>
        </p:sp>
      </p:grpSp>
      <p:pic>
        <p:nvPicPr>
          <p:cNvPr id="158" name="Imagem 13" descr="Logotipo, nome da empresa&#10;&#10;Descrição gerada automaticamente"/>
          <p:cNvPicPr/>
          <p:nvPr/>
        </p:nvPicPr>
        <p:blipFill>
          <a:blip r:embed="rId8"/>
          <a:stretch/>
        </p:blipFill>
        <p:spPr>
          <a:xfrm>
            <a:off x="10160280" y="5437800"/>
            <a:ext cx="1993320" cy="1495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p15="http://schemas.microsoft.com/office/powerpoint/2012/main" xmlns="">
      <p:transition spd="slow">
        <p:split dir="ou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59" name="Rectangle 26">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flipH="1">
            <a:off x="-720" y="0"/>
            <a:ext cx="12191040" cy="1575000"/>
          </a:xfrm>
          <a:prstGeom prst="rect">
            <a:avLst/>
          </a:prstGeom>
          <a:gradFill rotWithShape="0">
            <a:gsLst>
              <a:gs pos="0">
                <a:srgbClr val="000000">
                  <a:alpha val="96000"/>
                </a:srgbClr>
              </a:gs>
              <a:gs pos="100000">
                <a:srgbClr val="2E75B6"/>
              </a:gs>
            </a:gsLst>
            <a:lin ang="2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160" name="Rectangle 27">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10800000" flipH="1">
            <a:off x="8129160" y="1080"/>
            <a:ext cx="4062240" cy="1575360"/>
          </a:xfrm>
          <a:prstGeom prst="rect">
            <a:avLst/>
          </a:prstGeom>
          <a:gradFill rotWithShape="0">
            <a:gsLst>
              <a:gs pos="19000">
                <a:srgbClr val="1F4E79">
                  <a:alpha val="68000"/>
                </a:srgbClr>
              </a:gs>
              <a:gs pos="100000">
                <a:srgbClr val="5B9BD5">
                  <a:alpha val="79000"/>
                </a:srgbClr>
              </a:gs>
            </a:gsLst>
            <a:lin ang="2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161" name="Rectangle 28">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a:off x="5308920" y="-5307840"/>
            <a:ext cx="1575360" cy="12191040"/>
          </a:xfrm>
          <a:prstGeom prst="rect">
            <a:avLst/>
          </a:prstGeom>
          <a:gradFill rotWithShape="0">
            <a:gsLst>
              <a:gs pos="23000">
                <a:srgbClr val="5B9BD5">
                  <a:alpha val="0"/>
                </a:srgbClr>
              </a:gs>
              <a:gs pos="99000">
                <a:srgbClr val="000000">
                  <a:alpha val="74000"/>
                </a:srgbClr>
              </a:gs>
            </a:gsLst>
            <a:lin ang="4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162" name="PlaceHolder 1"/>
          <p:cNvSpPr>
            <a:spLocks noGrp="1"/>
          </p:cNvSpPr>
          <p:nvPr>
            <p:ph type="title"/>
          </p:nvPr>
        </p:nvSpPr>
        <p:spPr>
          <a:xfrm>
            <a:off x="1347840" y="297720"/>
            <a:ext cx="9808920" cy="8766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pt-BR" sz="4000" b="0" strike="noStrike" spc="-1">
                <a:solidFill>
                  <a:srgbClr val="FFFFFF"/>
                </a:solidFill>
                <a:latin typeface="comic"/>
              </a:rPr>
              <a:t>PLANO DE AÇÃO CPA/ENA</a:t>
            </a:r>
            <a:endParaRPr lang="pt-BR" sz="4000" b="0" strike="noStrike" spc="-1">
              <a:solidFill>
                <a:srgbClr val="000000"/>
              </a:solidFill>
              <a:latin typeface="Arial"/>
            </a:endParaRPr>
          </a:p>
        </p:txBody>
      </p:sp>
      <p:grpSp>
        <p:nvGrpSpPr>
          <p:cNvPr id="163" name="Diagram 2"/>
          <p:cNvGrpSpPr/>
          <p:nvPr/>
        </p:nvGrpSpPr>
        <p:grpSpPr>
          <a:xfrm>
            <a:off x="394920" y="1620000"/>
            <a:ext cx="11485080" cy="4739040"/>
            <a:chOff x="394920" y="1620000"/>
            <a:chExt cx="11485080" cy="4739040"/>
          </a:xfrm>
        </p:grpSpPr>
        <p:sp>
          <p:nvSpPr>
            <p:cNvPr id="164" name="Retângulo 163"/>
            <p:cNvSpPr/>
            <p:nvPr/>
          </p:nvSpPr>
          <p:spPr>
            <a:xfrm>
              <a:off x="394920" y="1620000"/>
              <a:ext cx="11485080" cy="473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65" name="Elipse 164"/>
            <p:cNvSpPr/>
            <p:nvPr/>
          </p:nvSpPr>
          <p:spPr>
            <a:xfrm>
              <a:off x="1187640" y="1665360"/>
              <a:ext cx="1012320" cy="1012320"/>
            </a:xfrm>
            <a:prstGeom prst="ellipse">
              <a:avLst/>
            </a:prstGeom>
            <a:solidFill>
              <a:schemeClr val="accent2">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FFFFFF"/>
                </a:solidFill>
                <a:latin typeface="Arial"/>
              </a:endParaRPr>
            </a:p>
          </p:txBody>
        </p:sp>
        <p:sp>
          <p:nvSpPr>
            <p:cNvPr id="166" name="Retângulo 165"/>
            <p:cNvSpPr/>
            <p:nvPr/>
          </p:nvSpPr>
          <p:spPr>
            <a:xfrm>
              <a:off x="1369440" y="1946160"/>
              <a:ext cx="587160" cy="587160"/>
            </a:xfrm>
            <a:prstGeom prst="rect">
              <a:avLst/>
            </a:prstGeom>
            <a:blipFill rotWithShape="0">
              <a:blip r:embed="rId2">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3"/>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67" name="Retângulo 166"/>
            <p:cNvSpPr/>
            <p:nvPr/>
          </p:nvSpPr>
          <p:spPr>
            <a:xfrm>
              <a:off x="2351879" y="1767254"/>
              <a:ext cx="8867105" cy="884506"/>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r>
                <a:rPr lang="pt-BR" sz="1200" spc="-1" dirty="0">
                  <a:solidFill>
                    <a:srgbClr val="000000"/>
                  </a:solidFill>
                  <a:latin typeface="Calibri"/>
                </a:rPr>
                <a:t> </a:t>
              </a:r>
              <a:r>
                <a:rPr lang="pt-BR" sz="1200" spc="-1" dirty="0" smtClean="0">
                  <a:solidFill>
                    <a:srgbClr val="000000"/>
                  </a:solidFill>
                  <a:latin typeface="Calibri"/>
                </a:rPr>
                <a:t> </a:t>
              </a:r>
              <a:r>
                <a:rPr lang="pt-BR" sz="1300" b="1" spc="-1" dirty="0" smtClean="0">
                  <a:solidFill>
                    <a:srgbClr val="000000"/>
                  </a:solidFill>
                  <a:latin typeface="Arial" panose="020B0604020202020204" pitchFamily="34" charset="0"/>
                  <a:cs typeface="Arial" panose="020B0604020202020204" pitchFamily="34" charset="0"/>
                </a:rPr>
                <a:t>Implementar feedback em tempo real na autoavaliação:</a:t>
              </a:r>
            </a:p>
            <a:p>
              <a:pPr marL="171450" indent="-171450">
                <a:buFont typeface="Arial" panose="020B0604020202020204" pitchFamily="34" charset="0"/>
                <a:buChar char="•"/>
              </a:pPr>
              <a:r>
                <a:rPr lang="pt-BR" sz="1300" spc="-1" dirty="0" smtClean="0">
                  <a:solidFill>
                    <a:srgbClr val="000000"/>
                  </a:solidFill>
                  <a:latin typeface="Arial" panose="020B0604020202020204" pitchFamily="34" charset="0"/>
                  <a:cs typeface="Arial" panose="020B0604020202020204" pitchFamily="34" charset="0"/>
                </a:rPr>
                <a:t> Criar um mecanismo, como uma plataforma online, para que a comunidade acompanhe o progresso da pesquisa, visualizando o número de respondentes e sugestões recebidas durante a coleta de dados.</a:t>
              </a:r>
              <a:endParaRPr lang="pt-BR" sz="1300" b="0" strike="noStrike" spc="-1" dirty="0">
                <a:solidFill>
                  <a:srgbClr val="000000"/>
                </a:solidFill>
                <a:latin typeface="Arial" panose="020B0604020202020204" pitchFamily="34" charset="0"/>
                <a:cs typeface="Arial" panose="020B0604020202020204" pitchFamily="34" charset="0"/>
              </a:endParaRPr>
            </a:p>
          </p:txBody>
        </p:sp>
        <p:sp>
          <p:nvSpPr>
            <p:cNvPr id="168" name="Elipse 167"/>
            <p:cNvSpPr/>
            <p:nvPr/>
          </p:nvSpPr>
          <p:spPr>
            <a:xfrm>
              <a:off x="1187640" y="2962800"/>
              <a:ext cx="1012320" cy="1012320"/>
            </a:xfrm>
            <a:prstGeom prst="ellipse">
              <a:avLst/>
            </a:prstGeom>
            <a:solidFill>
              <a:schemeClr val="accent4">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69" name="Retângulo 168"/>
            <p:cNvSpPr/>
            <p:nvPr/>
          </p:nvSpPr>
          <p:spPr>
            <a:xfrm>
              <a:off x="1344102" y="3219030"/>
              <a:ext cx="587160" cy="587160"/>
            </a:xfrm>
            <a:prstGeom prst="rect">
              <a:avLst/>
            </a:prstGeom>
            <a:blipFill rotWithShape="0">
              <a:blip r:embed="rId4">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5"/>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70" name="Retângulo 169"/>
            <p:cNvSpPr/>
            <p:nvPr/>
          </p:nvSpPr>
          <p:spPr>
            <a:xfrm>
              <a:off x="2387160" y="2930400"/>
              <a:ext cx="8831824" cy="1000800"/>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just">
                <a:lnSpc>
                  <a:spcPct val="115000"/>
                </a:lnSpc>
              </a:pPr>
              <a:r>
                <a:rPr lang="pt-BR" sz="1300" spc="-1" dirty="0">
                  <a:solidFill>
                    <a:srgbClr val="000000"/>
                  </a:solidFill>
                  <a:latin typeface="Arial"/>
                  <a:ea typeface="Microsoft YaHei"/>
                </a:rPr>
                <a:t> </a:t>
              </a:r>
              <a:r>
                <a:rPr lang="pt-BR" sz="1300" b="1" spc="-1" dirty="0" smtClean="0">
                  <a:solidFill>
                    <a:srgbClr val="000000"/>
                  </a:solidFill>
                  <a:latin typeface="Arial"/>
                  <a:ea typeface="Microsoft YaHei"/>
                </a:rPr>
                <a:t>Integrar </a:t>
              </a:r>
              <a:r>
                <a:rPr lang="pt-BR" sz="1300" b="1" spc="-1" dirty="0">
                  <a:solidFill>
                    <a:srgbClr val="000000"/>
                  </a:solidFill>
                  <a:latin typeface="Arial"/>
                  <a:ea typeface="Microsoft YaHei"/>
                </a:rPr>
                <a:t>resultados da autoavaliação no PDI</a:t>
              </a:r>
              <a:r>
                <a:rPr lang="pt-BR" sz="1300" b="1" spc="-1" dirty="0" smtClean="0">
                  <a:solidFill>
                    <a:srgbClr val="000000"/>
                  </a:solidFill>
                  <a:latin typeface="Arial"/>
                  <a:ea typeface="Microsoft YaHei"/>
                </a:rPr>
                <a:t>:</a:t>
              </a:r>
            </a:p>
            <a:p>
              <a:pPr marL="285750" indent="-285750" algn="just">
                <a:lnSpc>
                  <a:spcPct val="115000"/>
                </a:lnSpc>
                <a:buFont typeface="Arial" panose="020B0604020202020204" pitchFamily="34" charset="0"/>
                <a:buChar char="•"/>
              </a:pPr>
              <a:r>
                <a:rPr lang="pt-BR" sz="1300" spc="-1" dirty="0" smtClean="0">
                  <a:solidFill>
                    <a:srgbClr val="000000"/>
                  </a:solidFill>
                  <a:latin typeface="Arial"/>
                  <a:ea typeface="Microsoft YaHei"/>
                </a:rPr>
                <a:t>Garantir </a:t>
              </a:r>
              <a:r>
                <a:rPr lang="pt-BR" sz="1300" spc="-1" dirty="0">
                  <a:solidFill>
                    <a:srgbClr val="000000"/>
                  </a:solidFill>
                  <a:latin typeface="Arial"/>
                  <a:ea typeface="Microsoft YaHei"/>
                </a:rPr>
                <a:t>que os resultados sejam incorporados diretamente no Plano de Desenvolvimento Institucional (PDI), com metas claras e mensuráveis, e incluir indicadores-chave de desempenho (KPIs) para cada ação proposta.</a:t>
              </a:r>
              <a:endParaRPr lang="pt-BR" sz="1200" b="0" strike="noStrike" spc="-1" dirty="0">
                <a:solidFill>
                  <a:srgbClr val="000000"/>
                </a:solidFill>
                <a:latin typeface="Arial"/>
              </a:endParaRPr>
            </a:p>
          </p:txBody>
        </p:sp>
        <p:sp>
          <p:nvSpPr>
            <p:cNvPr id="171" name="Elipse 170"/>
            <p:cNvSpPr/>
            <p:nvPr/>
          </p:nvSpPr>
          <p:spPr>
            <a:xfrm>
              <a:off x="1004040" y="4443120"/>
              <a:ext cx="1012320" cy="1012320"/>
            </a:xfrm>
            <a:prstGeom prst="ellipse">
              <a:avLst/>
            </a:prstGeom>
            <a:solidFill>
              <a:schemeClr val="accent6">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FFFFFF"/>
                </a:solidFill>
                <a:latin typeface="Arial"/>
              </a:endParaRPr>
            </a:p>
          </p:txBody>
        </p:sp>
        <p:sp>
          <p:nvSpPr>
            <p:cNvPr id="172" name="Retângulo 171"/>
            <p:cNvSpPr/>
            <p:nvPr/>
          </p:nvSpPr>
          <p:spPr>
            <a:xfrm>
              <a:off x="1216620" y="4687020"/>
              <a:ext cx="587160" cy="587160"/>
            </a:xfrm>
            <a:prstGeom prst="rect">
              <a:avLst/>
            </a:prstGeom>
            <a:blipFill rotWithShape="0">
              <a:blip r:embed="rId6">
                <a:extLst>
                  <a:ext uri="{96DAC541-7B7A-43D3-8B79-37D633B846F1}">
                    <asvg:svgBlip xmlns:asvg="http://schemas.microsoft.com/office/drawing/2016/SVG/main" xmlns:mc="http://schemas.openxmlformats.org/markup-compatibility/2006" xmlns:p15="http://schemas.microsoft.com/office/powerpoint/2012/main" xmlns:p14="http://schemas.microsoft.com/office/powerpoint/2010/main" xmlns="" r:embed="rId7"/>
                  </a:ext>
                </a:extLst>
              </a:blip>
              <a:srcRect/>
              <a:stretch/>
            </a:blipFill>
            <a:ln>
              <a:no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pt-BR" sz="1800" b="0" strike="noStrike" spc="-1">
                <a:solidFill>
                  <a:srgbClr val="000000"/>
                </a:solidFill>
                <a:latin typeface="Arial"/>
              </a:endParaRPr>
            </a:p>
          </p:txBody>
        </p:sp>
        <p:sp>
          <p:nvSpPr>
            <p:cNvPr id="173" name="Retângulo 172"/>
            <p:cNvSpPr/>
            <p:nvPr/>
          </p:nvSpPr>
          <p:spPr>
            <a:xfrm>
              <a:off x="2351878" y="4443120"/>
              <a:ext cx="8867105" cy="1249518"/>
            </a:xfrm>
            <a:prstGeom prst="rect">
              <a:avLst/>
            </a:prstGeom>
            <a:solidFill>
              <a:schemeClr val="accent5">
                <a:lumMod val="20000"/>
                <a:lumOff val="8000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just">
                <a:lnSpc>
                  <a:spcPct val="115000"/>
                </a:lnSpc>
              </a:pPr>
              <a:r>
                <a:rPr lang="pt-BR" sz="1300" spc="-1" dirty="0">
                  <a:solidFill>
                    <a:srgbClr val="000000"/>
                  </a:solidFill>
                  <a:latin typeface="Arial"/>
                  <a:ea typeface="Microsoft YaHei"/>
                </a:rPr>
                <a:t> </a:t>
              </a:r>
              <a:r>
                <a:rPr lang="pt-BR" sz="1300" b="1" spc="-1" dirty="0" smtClean="0">
                  <a:solidFill>
                    <a:srgbClr val="000000"/>
                  </a:solidFill>
                  <a:latin typeface="Arial"/>
                  <a:ea typeface="Microsoft YaHei"/>
                </a:rPr>
                <a:t>Incentivar </a:t>
              </a:r>
              <a:r>
                <a:rPr lang="pt-BR" sz="1300" b="1" spc="-1" dirty="0">
                  <a:solidFill>
                    <a:srgbClr val="000000"/>
                  </a:solidFill>
                  <a:latin typeface="Arial"/>
                  <a:ea typeface="Microsoft YaHei"/>
                </a:rPr>
                <a:t>participação e melhorar infraestrutura</a:t>
              </a:r>
              <a:r>
                <a:rPr lang="pt-BR" sz="1300" b="1" spc="-1" dirty="0" smtClean="0">
                  <a:solidFill>
                    <a:srgbClr val="000000"/>
                  </a:solidFill>
                  <a:latin typeface="Arial"/>
                  <a:ea typeface="Microsoft YaHei"/>
                </a:rPr>
                <a:t>:</a:t>
              </a:r>
            </a:p>
            <a:p>
              <a:pPr marL="285750" indent="-285750" algn="just">
                <a:lnSpc>
                  <a:spcPct val="115000"/>
                </a:lnSpc>
                <a:buFont typeface="Arial" panose="020B0604020202020204" pitchFamily="34" charset="0"/>
                <a:buChar char="•"/>
              </a:pPr>
              <a:r>
                <a:rPr lang="pt-BR" sz="1300" spc="-1" dirty="0" smtClean="0">
                  <a:solidFill>
                    <a:srgbClr val="000000"/>
                  </a:solidFill>
                  <a:latin typeface="Arial"/>
                  <a:ea typeface="Microsoft YaHei"/>
                </a:rPr>
                <a:t>Aplicar </a:t>
              </a:r>
              <a:r>
                <a:rPr lang="pt-BR" sz="1300" spc="-1" dirty="0">
                  <a:solidFill>
                    <a:srgbClr val="000000"/>
                  </a:solidFill>
                  <a:latin typeface="Arial"/>
                  <a:ea typeface="Microsoft YaHei"/>
                </a:rPr>
                <a:t>gamificação nos questionários e atividades da autoavaliação, criando desafios e recompensas simbólicas. Além disso, melhorar a infraestrutura tecnológica, tornando os sistemas de coleta de dados mais acessíveis </a:t>
              </a:r>
              <a:endParaRPr lang="pt-BR" sz="1300" spc="-1" dirty="0" smtClean="0">
                <a:solidFill>
                  <a:srgbClr val="000000"/>
                </a:solidFill>
                <a:latin typeface="Arial"/>
                <a:ea typeface="Microsoft YaHei"/>
              </a:endParaRPr>
            </a:p>
            <a:p>
              <a:pPr algn="just">
                <a:lnSpc>
                  <a:spcPct val="115000"/>
                </a:lnSpc>
              </a:pPr>
              <a:r>
                <a:rPr lang="pt-BR" sz="1300" spc="-1" dirty="0">
                  <a:solidFill>
                    <a:srgbClr val="000000"/>
                  </a:solidFill>
                  <a:latin typeface="Arial"/>
                  <a:ea typeface="Microsoft YaHei"/>
                </a:rPr>
                <a:t> </a:t>
              </a:r>
              <a:r>
                <a:rPr lang="pt-BR" sz="1300" spc="-1" dirty="0" smtClean="0">
                  <a:solidFill>
                    <a:srgbClr val="000000"/>
                  </a:solidFill>
                  <a:latin typeface="Arial"/>
                  <a:ea typeface="Microsoft YaHei"/>
                </a:rPr>
                <a:t>     e </a:t>
              </a:r>
              <a:r>
                <a:rPr lang="pt-BR" sz="1300" spc="-1" dirty="0">
                  <a:solidFill>
                    <a:srgbClr val="000000"/>
                  </a:solidFill>
                  <a:latin typeface="Arial"/>
                  <a:ea typeface="Microsoft YaHei"/>
                </a:rPr>
                <a:t>amigáveis, mesmo para usuários com limitações tecnológicas.</a:t>
              </a:r>
              <a:endParaRPr lang="pt-BR" sz="1300" b="0" strike="noStrike" spc="-1" dirty="0">
                <a:solidFill>
                  <a:srgbClr val="000000"/>
                </a:solidFill>
                <a:latin typeface="Arial"/>
              </a:endParaRPr>
            </a:p>
          </p:txBody>
        </p:sp>
      </p:grpSp>
      <p:pic>
        <p:nvPicPr>
          <p:cNvPr id="174" name="Imagem 14" descr="Logotipo, nome da empresa&#10;&#10;Descrição gerada automaticamente"/>
          <p:cNvPicPr/>
          <p:nvPr/>
        </p:nvPicPr>
        <p:blipFill>
          <a:blip r:embed="rId8"/>
          <a:stretch/>
        </p:blipFill>
        <p:spPr>
          <a:xfrm>
            <a:off x="10160280" y="5437800"/>
            <a:ext cx="1993320" cy="1495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p15="http://schemas.microsoft.com/office/powerpoint/2012/main" xmlns="">
      <p:transition spd="slow">
        <p:split dir="ou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175" name="Group 50">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GrpSpPr/>
          <p:nvPr/>
        </p:nvGrpSpPr>
        <p:grpSpPr>
          <a:xfrm>
            <a:off x="0" y="0"/>
            <a:ext cx="7466400" cy="6856920"/>
            <a:chOff x="0" y="0"/>
            <a:chExt cx="7466400" cy="6856920"/>
          </a:xfrm>
        </p:grpSpPr>
        <p:sp>
          <p:nvSpPr>
            <p:cNvPr id="176" name="Rectangle 5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0" y="0"/>
              <a:ext cx="7466400" cy="685692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Calibri"/>
              </a:endParaRPr>
            </a:p>
          </p:txBody>
        </p:sp>
        <p:sp>
          <p:nvSpPr>
            <p:cNvPr id="177" name="Rectangle 52">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0" y="0"/>
              <a:ext cx="7466400" cy="685692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tabLst>
                  <a:tab pos="0" algn="l"/>
                </a:tabLst>
              </a:pPr>
              <a:endParaRPr lang="en-US" sz="1800" b="0" strike="noStrike" spc="-1">
                <a:solidFill>
                  <a:srgbClr val="FFFFFF"/>
                </a:solidFill>
                <a:latin typeface="Calibri"/>
              </a:endParaRPr>
            </a:p>
          </p:txBody>
        </p:sp>
      </p:grpSp>
      <p:sp>
        <p:nvSpPr>
          <p:cNvPr id="178" name="Freeform: Shape 54">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0" y="0"/>
            <a:ext cx="7368480" cy="6856920"/>
          </a:xfrm>
          <a:custGeom>
            <a:avLst/>
            <a:gdLst>
              <a:gd name="textAreaLeft" fmla="*/ 0 w 7368480"/>
              <a:gd name="textAreaRight" fmla="*/ 7369560 w 7368480"/>
              <a:gd name="textAreaTop" fmla="*/ 0 h 6856920"/>
              <a:gd name="textAreaBottom" fmla="*/ 6858000 h 6856920"/>
            </a:gdLst>
            <a:ahLst/>
            <a:cxnLst/>
            <a:rect l="textAreaLeft" t="textAreaTop" r="textAreaRight" b="textAreaBottom"/>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rgbClr val="FFFFFF"/>
              </a:solidFill>
              <a:latin typeface="Calibri"/>
            </a:endParaRPr>
          </a:p>
        </p:txBody>
      </p:sp>
      <p:sp useBgFill="1">
        <p:nvSpPr>
          <p:cNvPr id="179" name="Rectangle 56">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457200" y="990720"/>
            <a:ext cx="11733840" cy="4875840"/>
          </a:xfrm>
          <a:prstGeom prst="rect">
            <a:avLst/>
          </a:prstGeom>
          <a:ln>
            <a:noFill/>
          </a:ln>
          <a:effectLst>
            <a:outerShdw blurRad="31752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rgbClr val="FFFFFF"/>
              </a:solidFill>
              <a:latin typeface="Calibri"/>
            </a:endParaRPr>
          </a:p>
        </p:txBody>
      </p:sp>
      <p:pic>
        <p:nvPicPr>
          <p:cNvPr id="180" name="Imagem 3" descr="Logotipo, nome da empresa&#10;&#10;Descrição gerada automaticamente"/>
          <p:cNvPicPr/>
          <p:nvPr/>
        </p:nvPicPr>
        <p:blipFill>
          <a:blip r:embed="rId2"/>
          <a:stretch/>
        </p:blipFill>
        <p:spPr>
          <a:xfrm>
            <a:off x="622523" y="1946500"/>
            <a:ext cx="3553824" cy="2757385"/>
          </a:xfrm>
          <a:prstGeom prst="rect">
            <a:avLst/>
          </a:prstGeom>
          <a:ln w="0">
            <a:noFill/>
          </a:ln>
        </p:spPr>
      </p:pic>
      <p:sp>
        <p:nvSpPr>
          <p:cNvPr id="181" name="PlaceHolder 1"/>
          <p:cNvSpPr>
            <a:spLocks noGrp="1"/>
          </p:cNvSpPr>
          <p:nvPr>
            <p:ph/>
          </p:nvPr>
        </p:nvSpPr>
        <p:spPr>
          <a:xfrm>
            <a:off x="4068173" y="2215683"/>
            <a:ext cx="7710853" cy="2496995"/>
          </a:xfrm>
          <a:prstGeom prst="rect">
            <a:avLst/>
          </a:prstGeom>
          <a:solidFill>
            <a:schemeClr val="accent5">
              <a:lumMod val="20000"/>
              <a:lumOff val="80000"/>
            </a:schemeClr>
          </a:solidFill>
          <a:ln w="0">
            <a:noFill/>
          </a:ln>
        </p:spPr>
        <p:txBody>
          <a:bodyPr lIns="91440" tIns="45720" rIns="91440" bIns="45720" anchor="t">
            <a:noAutofit/>
          </a:bodyPr>
          <a:lstStyle/>
          <a:p>
            <a:pPr indent="0" algn="ctr" defTabSz="914400">
              <a:lnSpc>
                <a:spcPct val="90000"/>
              </a:lnSpc>
              <a:spcBef>
                <a:spcPts val="1001"/>
              </a:spcBef>
              <a:buNone/>
              <a:tabLst>
                <a:tab pos="0" algn="l"/>
              </a:tabLst>
            </a:pPr>
            <a:r>
              <a:rPr lang="pt-BR" sz="3200" b="0" strike="noStrike" spc="-1" dirty="0">
                <a:latin typeface="Calibri Light"/>
              </a:rPr>
              <a:t>“As escolas de governo têm papel significativo na vida do servidor público, valorizando-o e qualificando-o para a construção de uma nova imagem do serviço público</a:t>
            </a:r>
            <a:r>
              <a:rPr lang="pt-BR" sz="3200" b="0" strike="noStrike" spc="-1" dirty="0" smtClean="0">
                <a:latin typeface="Calibri Light"/>
              </a:rPr>
              <a:t>”</a:t>
            </a:r>
          </a:p>
          <a:p>
            <a:pPr indent="0" algn="ctr" defTabSz="914400">
              <a:lnSpc>
                <a:spcPct val="90000"/>
              </a:lnSpc>
              <a:spcBef>
                <a:spcPts val="1001"/>
              </a:spcBef>
              <a:buNone/>
              <a:tabLst>
                <a:tab pos="0" algn="l"/>
              </a:tabLst>
            </a:pPr>
            <a:r>
              <a:rPr lang="pt-BR" sz="3200" spc="-1" dirty="0" smtClean="0">
                <a:latin typeface="Calibri Light"/>
              </a:rPr>
              <a:t>CPA- ENA</a:t>
            </a:r>
            <a:r>
              <a:rPr lang="pt-BR" sz="3200" b="0" strike="noStrike" spc="-1" dirty="0" smtClean="0">
                <a:latin typeface="Calibri Light"/>
              </a:rPr>
              <a:t> </a:t>
            </a:r>
            <a:endParaRPr lang="pt-BR"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ixaDeTexto 7"/>
          <p:cNvSpPr/>
          <p:nvPr/>
        </p:nvSpPr>
        <p:spPr>
          <a:xfrm>
            <a:off x="509954" y="437677"/>
            <a:ext cx="10225453" cy="2885815"/>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50000"/>
              </a:lnSpc>
              <a:spcBef>
                <a:spcPts val="1191"/>
              </a:spcBef>
              <a:spcAft>
                <a:spcPts val="992"/>
              </a:spcAft>
              <a:buClr>
                <a:srgbClr val="000000"/>
              </a:buClr>
            </a:pPr>
            <a:r>
              <a:rPr lang="pt-BR" dirty="0" smtClean="0">
                <a:latin typeface="Arial" panose="020B0604020202020204" pitchFamily="34" charset="0"/>
                <a:cs typeface="Arial" panose="020B0604020202020204" pitchFamily="34" charset="0"/>
              </a:rPr>
              <a:t>A Fundação Escola de Governo ENA tem sua base legal na Lei Complementar 446, de 24 de junho de 2009, no Decreto 2583, de 08 de setembro de 2009, na Lei Complementar 562, de 04 de janeiro de 2012, na Lei complementar 741, de 12 de junho de 2019, no Decreto 900, de 20 de outubro de 2020, na Resolução CEE/SC 003, de 07 de fevereiro de 2017, no Parecer CEE/SC 018, de 07 de fevereiro de 2017 e no Decreto 1110, de 03 de abril de 2017 e publicado em 04 de abril de 2017.</a:t>
            </a:r>
            <a:endParaRPr lang="pt-BR" strike="noStrike" spc="-1" dirty="0">
              <a:solidFill>
                <a:srgbClr val="000000"/>
              </a:solidFill>
              <a:latin typeface="Arial" panose="020B0604020202020204" pitchFamily="34" charset="0"/>
              <a:cs typeface="Arial" panose="020B0604020202020204" pitchFamily="34" charset="0"/>
            </a:endParaRPr>
          </a:p>
        </p:txBody>
      </p:sp>
      <p:sp>
        <p:nvSpPr>
          <p:cNvPr id="58" name="Retângulo 8"/>
          <p:cNvSpPr/>
          <p:nvPr/>
        </p:nvSpPr>
        <p:spPr>
          <a:xfrm>
            <a:off x="0" y="5944680"/>
            <a:ext cx="12191040" cy="903960"/>
          </a:xfrm>
          <a:prstGeom prst="rect">
            <a:avLst/>
          </a:prstGeom>
          <a:solidFill>
            <a:srgbClr val="2957A4"/>
          </a:solidFill>
          <a:ln>
            <a:solidFill>
              <a:srgbClr val="2957A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pt-BR" sz="1800" b="0" strike="noStrike" spc="-1">
              <a:solidFill>
                <a:schemeClr val="lt1"/>
              </a:solidFill>
              <a:latin typeface="Calibri"/>
            </a:endParaRPr>
          </a:p>
        </p:txBody>
      </p:sp>
      <p:pic>
        <p:nvPicPr>
          <p:cNvPr id="59" name="Imagem 3" descr="Logotipo, nome da empresa&#10;&#10;Descrição gerada automaticamente"/>
          <p:cNvPicPr/>
          <p:nvPr/>
        </p:nvPicPr>
        <p:blipFill>
          <a:blip r:embed="rId2"/>
          <a:stretch/>
        </p:blipFill>
        <p:spPr>
          <a:xfrm>
            <a:off x="10636920" y="9360"/>
            <a:ext cx="1554120" cy="1166040"/>
          </a:xfrm>
          <a:prstGeom prst="rect">
            <a:avLst/>
          </a:prstGeom>
          <a:ln w="0">
            <a:noFill/>
          </a:ln>
        </p:spPr>
      </p:pic>
      <p:pic>
        <p:nvPicPr>
          <p:cNvPr id="2" name="Imagem 1"/>
          <p:cNvPicPr>
            <a:picLocks noChangeAspect="1"/>
          </p:cNvPicPr>
          <p:nvPr/>
        </p:nvPicPr>
        <p:blipFill>
          <a:blip r:embed="rId3"/>
          <a:stretch>
            <a:fillRect/>
          </a:stretch>
        </p:blipFill>
        <p:spPr>
          <a:xfrm>
            <a:off x="3685361" y="3443353"/>
            <a:ext cx="3874638" cy="2381466"/>
          </a:xfrm>
          <a:prstGeom prst="rect">
            <a:avLst/>
          </a:prstGeom>
        </p:spPr>
      </p:pic>
    </p:spTree>
    <p:extLst>
      <p:ext uri="{BB962C8B-B14F-4D97-AF65-F5344CB8AC3E}">
        <p14:creationId xmlns:p14="http://schemas.microsoft.com/office/powerpoint/2010/main" val="126752213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ixaDeTexto 7"/>
          <p:cNvSpPr/>
          <p:nvPr/>
        </p:nvSpPr>
        <p:spPr>
          <a:xfrm>
            <a:off x="492369" y="592380"/>
            <a:ext cx="10144551" cy="2229951"/>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defTabSz="914400">
              <a:lnSpc>
                <a:spcPct val="150000"/>
              </a:lnSpc>
              <a:spcBef>
                <a:spcPts val="1191"/>
              </a:spcBef>
              <a:spcAft>
                <a:spcPts val="992"/>
              </a:spcAft>
              <a:buClr>
                <a:srgbClr val="000000"/>
              </a:buClr>
            </a:pPr>
            <a:r>
              <a:rPr lang="en-US" strike="noStrike" spc="-1" dirty="0">
                <a:solidFill>
                  <a:schemeClr val="dk1"/>
                </a:solidFill>
                <a:latin typeface="Arial" panose="020B0604020202020204" pitchFamily="34" charset="0"/>
                <a:cs typeface="Arial" panose="020B0604020202020204" pitchFamily="34" charset="0"/>
              </a:rPr>
              <a:t>A Fundação Escola de Governo – ENA, com foco na busca pela excelência na sua prestação de serviços aos órgãos e aos servidores, criou em 2022 a Comissão Própria de Avaliação – </a:t>
            </a:r>
            <a:r>
              <a:rPr lang="en-US" strike="noStrike" spc="-1" dirty="0" smtClean="0">
                <a:solidFill>
                  <a:schemeClr val="dk1"/>
                </a:solidFill>
                <a:latin typeface="Arial" panose="020B0604020202020204" pitchFamily="34" charset="0"/>
                <a:cs typeface="Arial" panose="020B0604020202020204" pitchFamily="34" charset="0"/>
              </a:rPr>
              <a:t>CPA</a:t>
            </a:r>
            <a:r>
              <a:rPr lang="en-US" spc="-1" dirty="0" smtClean="0">
                <a:solidFill>
                  <a:schemeClr val="dk1"/>
                </a:solidFill>
                <a:latin typeface="Arial" panose="020B0604020202020204" pitchFamily="34" charset="0"/>
                <a:cs typeface="Arial" panose="020B0604020202020204" pitchFamily="34" charset="0"/>
              </a:rPr>
              <a:t>, atendendo os preceitos legais e baseando o </a:t>
            </a:r>
            <a:r>
              <a:rPr lang="en-US" strike="noStrike" spc="-1" dirty="0" smtClean="0">
                <a:solidFill>
                  <a:schemeClr val="dk1"/>
                </a:solidFill>
                <a:latin typeface="Arial" panose="020B0604020202020204" pitchFamily="34" charset="0"/>
                <a:cs typeface="Arial" panose="020B0604020202020204" pitchFamily="34" charset="0"/>
              </a:rPr>
              <a:t>funcionamento </a:t>
            </a:r>
            <a:r>
              <a:rPr lang="en-US" strike="noStrike" spc="-1" dirty="0">
                <a:solidFill>
                  <a:schemeClr val="dk1"/>
                </a:solidFill>
                <a:latin typeface="Arial" panose="020B0604020202020204" pitchFamily="34" charset="0"/>
                <a:cs typeface="Arial" panose="020B0604020202020204" pitchFamily="34" charset="0"/>
              </a:rPr>
              <a:t>e objetivos da Comissão Própria de Avaliação (CPA) </a:t>
            </a:r>
            <a:r>
              <a:rPr lang="en-US" strike="noStrike" spc="-1" dirty="0" smtClean="0">
                <a:solidFill>
                  <a:schemeClr val="dk1"/>
                </a:solidFill>
                <a:latin typeface="Arial" panose="020B0604020202020204" pitchFamily="34" charset="0"/>
                <a:cs typeface="Arial" panose="020B0604020202020204" pitchFamily="34" charset="0"/>
              </a:rPr>
              <a:t>previstos </a:t>
            </a:r>
            <a:r>
              <a:rPr lang="en-US" strike="noStrike" spc="-1" dirty="0">
                <a:solidFill>
                  <a:schemeClr val="dk1"/>
                </a:solidFill>
                <a:latin typeface="Arial" panose="020B0604020202020204" pitchFamily="34" charset="0"/>
                <a:cs typeface="Arial" panose="020B0604020202020204" pitchFamily="34" charset="0"/>
              </a:rPr>
              <a:t>na Lei nº 10.861/2004, </a:t>
            </a:r>
            <a:r>
              <a:rPr lang="en-US" strike="noStrike" spc="-1" dirty="0" smtClean="0">
                <a:solidFill>
                  <a:schemeClr val="dk1"/>
                </a:solidFill>
                <a:latin typeface="Arial" panose="020B0604020202020204" pitchFamily="34" charset="0"/>
                <a:cs typeface="Arial" panose="020B0604020202020204" pitchFamily="34" charset="0"/>
              </a:rPr>
              <a:t>que cria o </a:t>
            </a:r>
            <a:r>
              <a:rPr lang="en-US" strike="noStrike" spc="-1" dirty="0">
                <a:solidFill>
                  <a:schemeClr val="dk1"/>
                </a:solidFill>
                <a:latin typeface="Arial" panose="020B0604020202020204" pitchFamily="34" charset="0"/>
                <a:cs typeface="Arial" panose="020B0604020202020204" pitchFamily="34" charset="0"/>
              </a:rPr>
              <a:t>Sistema Nacional de Avaliação do Ensino Superior (SINAES). </a:t>
            </a:r>
            <a:endParaRPr lang="pt-BR" strike="noStrike" spc="-1" dirty="0">
              <a:solidFill>
                <a:srgbClr val="000000"/>
              </a:solidFill>
              <a:latin typeface="Arial" panose="020B0604020202020204" pitchFamily="34" charset="0"/>
              <a:cs typeface="Arial" panose="020B0604020202020204" pitchFamily="34" charset="0"/>
            </a:endParaRPr>
          </a:p>
          <a:p>
            <a:pPr marL="216000" indent="-228600" algn="just" defTabSz="914400">
              <a:lnSpc>
                <a:spcPct val="150000"/>
              </a:lnSpc>
              <a:spcBef>
                <a:spcPts val="1191"/>
              </a:spcBef>
              <a:spcAft>
                <a:spcPts val="992"/>
              </a:spcAft>
              <a:buClr>
                <a:srgbClr val="000000"/>
              </a:buClr>
              <a:buFont typeface="Arial"/>
              <a:buChar char="•"/>
            </a:pPr>
            <a:endParaRPr lang="pt-BR" sz="2400" b="1" strike="noStrike" spc="-1" dirty="0">
              <a:solidFill>
                <a:srgbClr val="000000"/>
              </a:solidFill>
              <a:latin typeface="+mj-lt"/>
            </a:endParaRPr>
          </a:p>
        </p:txBody>
      </p:sp>
      <p:sp>
        <p:nvSpPr>
          <p:cNvPr id="58" name="Retângulo 8"/>
          <p:cNvSpPr/>
          <p:nvPr/>
        </p:nvSpPr>
        <p:spPr>
          <a:xfrm>
            <a:off x="0" y="5944680"/>
            <a:ext cx="12191040" cy="903960"/>
          </a:xfrm>
          <a:prstGeom prst="rect">
            <a:avLst/>
          </a:prstGeom>
          <a:solidFill>
            <a:srgbClr val="2957A4"/>
          </a:solidFill>
          <a:ln>
            <a:solidFill>
              <a:srgbClr val="2957A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pt-BR" sz="1800" b="0" strike="noStrike" spc="-1">
              <a:solidFill>
                <a:schemeClr val="lt1"/>
              </a:solidFill>
              <a:latin typeface="Calibri"/>
            </a:endParaRPr>
          </a:p>
        </p:txBody>
      </p:sp>
      <p:pic>
        <p:nvPicPr>
          <p:cNvPr id="59" name="Imagem 3" descr="Logotipo, nome da empresa&#10;&#10;Descrição gerada automaticamente"/>
          <p:cNvPicPr/>
          <p:nvPr/>
        </p:nvPicPr>
        <p:blipFill>
          <a:blip r:embed="rId2"/>
          <a:stretch/>
        </p:blipFill>
        <p:spPr>
          <a:xfrm>
            <a:off x="10636920" y="9360"/>
            <a:ext cx="1554120" cy="1166040"/>
          </a:xfrm>
          <a:prstGeom prst="rect">
            <a:avLst/>
          </a:prstGeom>
          <a:ln w="0">
            <a:noFill/>
          </a:ln>
        </p:spPr>
      </p:pic>
      <p:pic>
        <p:nvPicPr>
          <p:cNvPr id="2" name="Imagem 1"/>
          <p:cNvPicPr>
            <a:picLocks noChangeAspect="1"/>
          </p:cNvPicPr>
          <p:nvPr/>
        </p:nvPicPr>
        <p:blipFill>
          <a:blip r:embed="rId3"/>
          <a:stretch>
            <a:fillRect/>
          </a:stretch>
        </p:blipFill>
        <p:spPr>
          <a:xfrm>
            <a:off x="2151040" y="2898098"/>
            <a:ext cx="6630310" cy="2545225"/>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aixaDeTexto 3"/>
          <p:cNvSpPr/>
          <p:nvPr/>
        </p:nvSpPr>
        <p:spPr>
          <a:xfrm>
            <a:off x="317466" y="438228"/>
            <a:ext cx="9995912" cy="341486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pPr>
            <a:r>
              <a:rPr lang="pt-BR" sz="1800" strike="noStrike" spc="-1" dirty="0">
                <a:solidFill>
                  <a:srgbClr val="000000"/>
                </a:solidFill>
                <a:latin typeface="Arial" panose="020B0604020202020204" pitchFamily="34" charset="0"/>
                <a:cs typeface="Arial" panose="020B0604020202020204" pitchFamily="34" charset="0"/>
              </a:rPr>
              <a:t>A Comissão Própria de Avaliação – CPA/ENA foi constituída através da Portaria nº1/2024, publicada no Diário Oficial do Estado nº 22.183 de 15/1/2024 e tem como membros </a:t>
            </a:r>
            <a:r>
              <a:rPr lang="pt-BR" sz="1800" strike="noStrike" spc="-1" dirty="0">
                <a:solidFill>
                  <a:srgbClr val="000000"/>
                </a:solidFill>
                <a:latin typeface="Arial" panose="020B0604020202020204" pitchFamily="34" charset="0"/>
                <a:ea typeface="Calibri"/>
                <a:cs typeface="Arial" panose="020B0604020202020204" pitchFamily="34" charset="0"/>
              </a:rPr>
              <a:t>Ayrton Benedett de Souza, representante da sociedade civil, Maryanne Terezinha Mattos, suplente da sociedade civil, Alex Fabiano Wehrle, representante da Diretoria Técnico Científica, Flávia Caroline Cardoso, suplente da Diretoria Técnico Científica, Sandro Aparecido Kanzler, representante dos Docentes, Marcelo Gasparino da Silva, suplente dos Docentes, Gisele Floriano Coelho, representante dos Discentes e Gumildes Rupert Ribeiro, suplente dos Discentes.</a:t>
            </a:r>
            <a:endParaRPr lang="pt-BR" sz="1800" strike="noStrike" spc="-1" dirty="0">
              <a:solidFill>
                <a:srgbClr val="000000"/>
              </a:solidFill>
              <a:latin typeface="Arial" panose="020B0604020202020204" pitchFamily="34" charset="0"/>
              <a:cs typeface="Arial" panose="020B0604020202020204" pitchFamily="34" charset="0"/>
            </a:endParaRPr>
          </a:p>
        </p:txBody>
      </p:sp>
      <p:sp>
        <p:nvSpPr>
          <p:cNvPr id="61" name="CaixaDeTexto 7"/>
          <p:cNvSpPr/>
          <p:nvPr/>
        </p:nvSpPr>
        <p:spPr>
          <a:xfrm>
            <a:off x="1838880" y="819000"/>
            <a:ext cx="9169200" cy="72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pt-BR" sz="1800" b="0" strike="noStrike" spc="-1">
              <a:solidFill>
                <a:srgbClr val="000000"/>
              </a:solidFill>
              <a:latin typeface="Arial"/>
            </a:endParaRPr>
          </a:p>
          <a:p>
            <a:pPr defTabSz="914400">
              <a:lnSpc>
                <a:spcPct val="100000"/>
              </a:lnSpc>
            </a:pPr>
            <a:r>
              <a:rPr lang="pt-BR" sz="2400" b="0" strike="noStrike" spc="-1">
                <a:solidFill>
                  <a:schemeClr val="dk1"/>
                </a:solidFill>
                <a:latin typeface="comic"/>
              </a:rPr>
              <a:t>            </a:t>
            </a:r>
            <a:endParaRPr lang="pt-BR" sz="2400" b="0" strike="noStrike" spc="-1">
              <a:solidFill>
                <a:srgbClr val="000000"/>
              </a:solidFill>
              <a:latin typeface="Arial"/>
            </a:endParaRPr>
          </a:p>
        </p:txBody>
      </p:sp>
      <p:pic>
        <p:nvPicPr>
          <p:cNvPr id="62" name="Imagem 9" descr="Logotipo, nome da empresa&#10;&#10;Descrição gerada automaticamente"/>
          <p:cNvPicPr/>
          <p:nvPr/>
        </p:nvPicPr>
        <p:blipFill>
          <a:blip r:embed="rId2"/>
          <a:stretch/>
        </p:blipFill>
        <p:spPr>
          <a:xfrm>
            <a:off x="10225800" y="-42120"/>
            <a:ext cx="1865160" cy="1399320"/>
          </a:xfrm>
          <a:prstGeom prst="rect">
            <a:avLst/>
          </a:prstGeom>
          <a:ln w="0">
            <a:noFill/>
          </a:ln>
        </p:spPr>
      </p:pic>
      <p:pic>
        <p:nvPicPr>
          <p:cNvPr id="2" name="Imagem 1"/>
          <p:cNvPicPr>
            <a:picLocks noChangeAspect="1"/>
          </p:cNvPicPr>
          <p:nvPr/>
        </p:nvPicPr>
        <p:blipFill>
          <a:blip r:embed="rId3"/>
          <a:stretch>
            <a:fillRect/>
          </a:stretch>
        </p:blipFill>
        <p:spPr>
          <a:xfrm>
            <a:off x="1838880" y="3853094"/>
            <a:ext cx="7026152" cy="2966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p15="http://schemas.microsoft.com/office/powerpoint/2012/main" xmlns="">
      <p:transition spd="med">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aixaDeTexto 7"/>
          <p:cNvSpPr/>
          <p:nvPr/>
        </p:nvSpPr>
        <p:spPr>
          <a:xfrm>
            <a:off x="508008" y="1607053"/>
            <a:ext cx="11175024" cy="3685916"/>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28600" algn="just">
              <a:lnSpc>
                <a:spcPct val="90000"/>
              </a:lnSpc>
              <a:spcBef>
                <a:spcPts val="1191"/>
              </a:spcBef>
              <a:spcAft>
                <a:spcPts val="992"/>
              </a:spcAft>
              <a:buClr>
                <a:srgbClr val="000000"/>
              </a:buClr>
              <a:buFont typeface="Arial"/>
              <a:buChar char="•"/>
            </a:pPr>
            <a:r>
              <a:rPr lang="pt-BR" b="1" spc="-1" dirty="0" smtClean="0">
                <a:solidFill>
                  <a:srgbClr val="000000"/>
                </a:solidFill>
                <a:latin typeface="Arial"/>
              </a:rPr>
              <a:t>Coordenação </a:t>
            </a:r>
            <a:r>
              <a:rPr lang="pt-BR" b="1" spc="-1" dirty="0">
                <a:solidFill>
                  <a:srgbClr val="000000"/>
                </a:solidFill>
                <a:latin typeface="Arial"/>
              </a:rPr>
              <a:t>e </a:t>
            </a:r>
            <a:r>
              <a:rPr lang="pt-BR" b="1" spc="-1" dirty="0" smtClean="0">
                <a:solidFill>
                  <a:srgbClr val="000000"/>
                </a:solidFill>
                <a:latin typeface="Arial"/>
              </a:rPr>
              <a:t>Planejamento</a:t>
            </a:r>
            <a:r>
              <a:rPr lang="pt-BR" spc="-1" dirty="0" smtClean="0">
                <a:solidFill>
                  <a:srgbClr val="000000"/>
                </a:solidFill>
                <a:latin typeface="Arial"/>
              </a:rPr>
              <a:t>: definir </a:t>
            </a:r>
            <a:r>
              <a:rPr lang="pt-BR" spc="-1" dirty="0">
                <a:solidFill>
                  <a:srgbClr val="000000"/>
                </a:solidFill>
                <a:latin typeface="Arial"/>
              </a:rPr>
              <a:t>objetivos, estratégias e metodologia do processo avaliativo.</a:t>
            </a:r>
          </a:p>
          <a:p>
            <a:pPr marL="216000" indent="-228600" algn="just">
              <a:lnSpc>
                <a:spcPct val="90000"/>
              </a:lnSpc>
              <a:spcBef>
                <a:spcPts val="1191"/>
              </a:spcBef>
              <a:spcAft>
                <a:spcPts val="992"/>
              </a:spcAft>
              <a:buClr>
                <a:srgbClr val="000000"/>
              </a:buClr>
              <a:buFont typeface="Arial"/>
              <a:buChar char="•"/>
            </a:pPr>
            <a:r>
              <a:rPr lang="pt-BR" b="1" spc="-1" dirty="0" smtClean="0">
                <a:solidFill>
                  <a:srgbClr val="000000"/>
                </a:solidFill>
                <a:latin typeface="Arial"/>
              </a:rPr>
              <a:t>Envolvimento Acadêmico</a:t>
            </a:r>
            <a:r>
              <a:rPr lang="pt-BR" spc="-1" dirty="0" smtClean="0">
                <a:solidFill>
                  <a:srgbClr val="000000"/>
                </a:solidFill>
                <a:latin typeface="Arial"/>
              </a:rPr>
              <a:t>: promover </a:t>
            </a:r>
            <a:r>
              <a:rPr lang="pt-BR" spc="-1" dirty="0">
                <a:solidFill>
                  <a:srgbClr val="000000"/>
                </a:solidFill>
                <a:latin typeface="Arial"/>
              </a:rPr>
              <a:t>participação com reuniões e atividades de sensibilização.</a:t>
            </a:r>
          </a:p>
          <a:p>
            <a:pPr marL="216000" indent="-228600" algn="just">
              <a:lnSpc>
                <a:spcPct val="90000"/>
              </a:lnSpc>
              <a:spcBef>
                <a:spcPts val="1191"/>
              </a:spcBef>
              <a:spcAft>
                <a:spcPts val="992"/>
              </a:spcAft>
              <a:buClr>
                <a:srgbClr val="000000"/>
              </a:buClr>
              <a:buFont typeface="Arial"/>
              <a:buChar char="•"/>
            </a:pPr>
            <a:r>
              <a:rPr lang="pt-BR" b="1" spc="-1" dirty="0" smtClean="0">
                <a:solidFill>
                  <a:srgbClr val="000000"/>
                </a:solidFill>
                <a:latin typeface="Arial"/>
              </a:rPr>
              <a:t>Grupos </a:t>
            </a:r>
            <a:r>
              <a:rPr lang="pt-BR" b="1" spc="-1" dirty="0">
                <a:solidFill>
                  <a:srgbClr val="000000"/>
                </a:solidFill>
                <a:latin typeface="Arial"/>
              </a:rPr>
              <a:t>de Trabalho e </a:t>
            </a:r>
            <a:r>
              <a:rPr lang="pt-BR" b="1" spc="-1" dirty="0" smtClean="0">
                <a:solidFill>
                  <a:srgbClr val="000000"/>
                </a:solidFill>
                <a:latin typeface="Arial"/>
              </a:rPr>
              <a:t>Ferramentas</a:t>
            </a:r>
            <a:r>
              <a:rPr lang="pt-BR" spc="-1" dirty="0" smtClean="0">
                <a:solidFill>
                  <a:srgbClr val="000000"/>
                </a:solidFill>
                <a:latin typeface="Arial"/>
              </a:rPr>
              <a:t>: organizar </a:t>
            </a:r>
            <a:r>
              <a:rPr lang="pt-BR" spc="-1" dirty="0">
                <a:solidFill>
                  <a:srgbClr val="000000"/>
                </a:solidFill>
                <a:latin typeface="Arial"/>
              </a:rPr>
              <a:t>grupos e desenvolver instrumentos de coleta de dados (questionários, entrevistas).</a:t>
            </a:r>
          </a:p>
          <a:p>
            <a:pPr marL="216000" indent="-228600" algn="just">
              <a:lnSpc>
                <a:spcPct val="90000"/>
              </a:lnSpc>
              <a:spcBef>
                <a:spcPts val="1191"/>
              </a:spcBef>
              <a:spcAft>
                <a:spcPts val="992"/>
              </a:spcAft>
              <a:buClr>
                <a:srgbClr val="000000"/>
              </a:buClr>
              <a:buFont typeface="Arial"/>
              <a:buChar char="•"/>
            </a:pPr>
            <a:r>
              <a:rPr lang="pt-BR" b="1" spc="-1" dirty="0" smtClean="0">
                <a:solidFill>
                  <a:srgbClr val="000000"/>
                </a:solidFill>
                <a:latin typeface="Arial"/>
              </a:rPr>
              <a:t>Análise </a:t>
            </a:r>
            <a:r>
              <a:rPr lang="pt-BR" b="1" spc="-1" dirty="0">
                <a:solidFill>
                  <a:srgbClr val="000000"/>
                </a:solidFill>
                <a:latin typeface="Arial"/>
              </a:rPr>
              <a:t>e </a:t>
            </a:r>
            <a:r>
              <a:rPr lang="pt-BR" b="1" spc="-1" dirty="0" smtClean="0">
                <a:solidFill>
                  <a:srgbClr val="000000"/>
                </a:solidFill>
                <a:latin typeface="Arial"/>
              </a:rPr>
              <a:t>Comunicação</a:t>
            </a:r>
            <a:r>
              <a:rPr lang="pt-BR" spc="-1" dirty="0" smtClean="0">
                <a:solidFill>
                  <a:srgbClr val="000000"/>
                </a:solidFill>
                <a:latin typeface="Arial"/>
              </a:rPr>
              <a:t>: sistematizar</a:t>
            </a:r>
            <a:r>
              <a:rPr lang="pt-BR" spc="-1" dirty="0">
                <a:solidFill>
                  <a:srgbClr val="000000"/>
                </a:solidFill>
                <a:latin typeface="Arial"/>
              </a:rPr>
              <a:t>, analisar dados e divulgar resultados com a comunidade.</a:t>
            </a:r>
          </a:p>
          <a:p>
            <a:pPr marL="216000" indent="-228600" algn="just">
              <a:lnSpc>
                <a:spcPct val="90000"/>
              </a:lnSpc>
              <a:spcBef>
                <a:spcPts val="1191"/>
              </a:spcBef>
              <a:spcAft>
                <a:spcPts val="992"/>
              </a:spcAft>
              <a:buClr>
                <a:srgbClr val="000000"/>
              </a:buClr>
              <a:buFont typeface="Arial"/>
              <a:buChar char="•"/>
            </a:pPr>
            <a:r>
              <a:rPr lang="pt-BR" b="1" spc="-1" dirty="0" smtClean="0">
                <a:solidFill>
                  <a:srgbClr val="000000"/>
                </a:solidFill>
                <a:latin typeface="Arial"/>
              </a:rPr>
              <a:t>Acompanhamento </a:t>
            </a:r>
            <a:r>
              <a:rPr lang="pt-BR" b="1" spc="-1" dirty="0">
                <a:solidFill>
                  <a:srgbClr val="000000"/>
                </a:solidFill>
                <a:latin typeface="Arial"/>
              </a:rPr>
              <a:t>e </a:t>
            </a:r>
            <a:r>
              <a:rPr lang="pt-BR" b="1" spc="-1" dirty="0" smtClean="0">
                <a:solidFill>
                  <a:srgbClr val="000000"/>
                </a:solidFill>
                <a:latin typeface="Arial"/>
              </a:rPr>
              <a:t>Melhoria</a:t>
            </a:r>
            <a:r>
              <a:rPr lang="pt-BR" spc="-1" dirty="0" smtClean="0">
                <a:solidFill>
                  <a:srgbClr val="000000"/>
                </a:solidFill>
                <a:latin typeface="Arial"/>
              </a:rPr>
              <a:t>: facilitar </a:t>
            </a:r>
            <a:r>
              <a:rPr lang="pt-BR" spc="-1" dirty="0">
                <a:solidFill>
                  <a:srgbClr val="000000"/>
                </a:solidFill>
                <a:latin typeface="Arial"/>
              </a:rPr>
              <a:t>avaliação externa, acompanhar o Plano de Desenvolvimento Institucional e propor melhorias. </a:t>
            </a:r>
            <a:endParaRPr lang="pt-BR" spc="-1" dirty="0" smtClean="0">
              <a:solidFill>
                <a:srgbClr val="000000"/>
              </a:solidFill>
              <a:latin typeface="Arial"/>
            </a:endParaRPr>
          </a:p>
          <a:p>
            <a:pPr marL="216000" indent="-228600" algn="just">
              <a:lnSpc>
                <a:spcPct val="90000"/>
              </a:lnSpc>
              <a:spcBef>
                <a:spcPts val="1191"/>
              </a:spcBef>
              <a:spcAft>
                <a:spcPts val="992"/>
              </a:spcAft>
              <a:buClr>
                <a:srgbClr val="000000"/>
              </a:buClr>
              <a:buFont typeface="Arial"/>
              <a:buChar char="•"/>
            </a:pPr>
            <a:r>
              <a:rPr lang="pt-BR" spc="-1" dirty="0" smtClean="0">
                <a:solidFill>
                  <a:srgbClr val="000000"/>
                </a:solidFill>
                <a:latin typeface="Arial"/>
              </a:rPr>
              <a:t>Acesso </a:t>
            </a:r>
            <a:r>
              <a:rPr lang="pt-BR" spc="-1" dirty="0">
                <a:solidFill>
                  <a:srgbClr val="000000"/>
                </a:solidFill>
                <a:latin typeface="Arial"/>
              </a:rPr>
              <a:t>no link </a:t>
            </a:r>
            <a:r>
              <a:rPr lang="pt-BR" spc="-1" dirty="0">
                <a:solidFill>
                  <a:srgbClr val="000000"/>
                </a:solidFill>
                <a:latin typeface="Arial"/>
                <a:hlinkClick r:id="rId2"/>
              </a:rPr>
              <a:t>https://www.enabrasil.sc.gov.br/cpa</a:t>
            </a:r>
            <a:r>
              <a:rPr lang="pt-BR" spc="-1" dirty="0" smtClean="0">
                <a:solidFill>
                  <a:srgbClr val="000000"/>
                </a:solidFill>
                <a:latin typeface="Arial"/>
                <a:hlinkClick r:id="rId2"/>
              </a:rPr>
              <a:t>/</a:t>
            </a:r>
            <a:r>
              <a:rPr lang="pt-BR" spc="-1" dirty="0" smtClean="0">
                <a:solidFill>
                  <a:srgbClr val="000000"/>
                </a:solidFill>
                <a:latin typeface="Arial"/>
              </a:rPr>
              <a:t> </a:t>
            </a:r>
            <a:endParaRPr lang="pt-BR" spc="-1" dirty="0">
              <a:solidFill>
                <a:srgbClr val="000000"/>
              </a:solidFill>
              <a:latin typeface="Arial"/>
            </a:endParaRPr>
          </a:p>
          <a:p>
            <a:pPr marL="216000" indent="-228600" algn="just">
              <a:lnSpc>
                <a:spcPct val="90000"/>
              </a:lnSpc>
              <a:spcBef>
                <a:spcPts val="1191"/>
              </a:spcBef>
              <a:spcAft>
                <a:spcPts val="992"/>
              </a:spcAft>
              <a:buClr>
                <a:srgbClr val="000000"/>
              </a:buClr>
              <a:buFont typeface="Arial"/>
              <a:buChar char="•"/>
            </a:pPr>
            <a:endParaRPr lang="pt-BR" spc="-1" dirty="0">
              <a:solidFill>
                <a:srgbClr val="000000"/>
              </a:solidFill>
              <a:latin typeface="Arial"/>
            </a:endParaRPr>
          </a:p>
          <a:p>
            <a:pPr marL="216000" indent="-228600" algn="just" defTabSz="914400">
              <a:lnSpc>
                <a:spcPct val="90000"/>
              </a:lnSpc>
              <a:spcBef>
                <a:spcPts val="1191"/>
              </a:spcBef>
              <a:spcAft>
                <a:spcPts val="992"/>
              </a:spcAft>
              <a:buClr>
                <a:srgbClr val="000000"/>
              </a:buClr>
              <a:buFont typeface="Arial"/>
              <a:buChar char="•"/>
            </a:pPr>
            <a:endParaRPr lang="pt-BR" sz="1800" b="0" strike="noStrike" spc="-1" dirty="0">
              <a:solidFill>
                <a:srgbClr val="000000"/>
              </a:solidFill>
              <a:latin typeface="Arial"/>
            </a:endParaRPr>
          </a:p>
        </p:txBody>
      </p:sp>
      <p:sp>
        <p:nvSpPr>
          <p:cNvPr id="58" name="Retângulo 8"/>
          <p:cNvSpPr/>
          <p:nvPr/>
        </p:nvSpPr>
        <p:spPr>
          <a:xfrm>
            <a:off x="0" y="5944680"/>
            <a:ext cx="12191040" cy="903960"/>
          </a:xfrm>
          <a:prstGeom prst="rect">
            <a:avLst/>
          </a:prstGeom>
          <a:solidFill>
            <a:srgbClr val="2957A4"/>
          </a:solidFill>
          <a:ln>
            <a:solidFill>
              <a:srgbClr val="2957A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pt-BR" sz="1800" b="0" strike="noStrike" spc="-1">
              <a:solidFill>
                <a:schemeClr val="lt1"/>
              </a:solidFill>
              <a:latin typeface="Calibri"/>
            </a:endParaRPr>
          </a:p>
        </p:txBody>
      </p:sp>
      <p:pic>
        <p:nvPicPr>
          <p:cNvPr id="59" name="Imagem 3" descr="Logotipo, nome da empresa&#10;&#10;Descrição gerada automaticamente"/>
          <p:cNvPicPr/>
          <p:nvPr/>
        </p:nvPicPr>
        <p:blipFill>
          <a:blip r:embed="rId3"/>
          <a:stretch/>
        </p:blipFill>
        <p:spPr>
          <a:xfrm>
            <a:off x="10636920" y="9360"/>
            <a:ext cx="1554120" cy="1166040"/>
          </a:xfrm>
          <a:prstGeom prst="rect">
            <a:avLst/>
          </a:prstGeom>
          <a:ln w="0">
            <a:noFill/>
          </a:ln>
        </p:spPr>
      </p:pic>
      <p:sp>
        <p:nvSpPr>
          <p:cNvPr id="2" name="Título 1"/>
          <p:cNvSpPr>
            <a:spLocks noGrp="1"/>
          </p:cNvSpPr>
          <p:nvPr>
            <p:ph type="title"/>
          </p:nvPr>
        </p:nvSpPr>
        <p:spPr>
          <a:xfrm>
            <a:off x="2455865" y="592380"/>
            <a:ext cx="6802435" cy="647335"/>
          </a:xfrm>
          <a:solidFill>
            <a:schemeClr val="bg1"/>
          </a:solidFill>
        </p:spPr>
        <p:txBody>
          <a:bodyPr/>
          <a:lstStyle/>
          <a:p>
            <a:pPr algn="ctr"/>
            <a:r>
              <a:rPr lang="pt-B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Atribuições da CPA-ENA</a:t>
            </a:r>
            <a:endParaRPr lang="pt-B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59012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3" name="Rectangle 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1800000" y="720000"/>
            <a:ext cx="9540000" cy="450000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64" name="CaixaDeTexto 1"/>
          <p:cNvSpPr/>
          <p:nvPr/>
        </p:nvSpPr>
        <p:spPr>
          <a:xfrm>
            <a:off x="3240000" y="360000"/>
            <a:ext cx="3436920" cy="47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92500" lnSpcReduction="20000"/>
          </a:bodyPr>
          <a:lstStyle/>
          <a:p>
            <a:pPr marL="285840" indent="-285840" algn="ctr" defTabSz="914400">
              <a:lnSpc>
                <a:spcPct val="90000"/>
              </a:lnSpc>
              <a:spcAft>
                <a:spcPts val="601"/>
              </a:spcAft>
              <a:tabLst>
                <a:tab pos="0" algn="l"/>
              </a:tabLst>
            </a:pPr>
            <a:endParaRPr lang="pt-BR" sz="2800" b="0" strike="noStrike" spc="-1">
              <a:solidFill>
                <a:srgbClr val="000000"/>
              </a:solidFill>
              <a:latin typeface="Arial"/>
            </a:endParaRPr>
          </a:p>
          <a:p>
            <a:pPr marL="285840" algn="ctr" defTabSz="914400">
              <a:lnSpc>
                <a:spcPct val="90000"/>
              </a:lnSpc>
              <a:spcAft>
                <a:spcPts val="601"/>
              </a:spcAft>
              <a:tabLst>
                <a:tab pos="0" algn="l"/>
              </a:tabLst>
            </a:pPr>
            <a:endParaRPr lang="pt-BR" sz="1800" b="0" strike="noStrike" spc="-1">
              <a:solidFill>
                <a:srgbClr val="000000"/>
              </a:solidFill>
              <a:latin typeface="Arial"/>
            </a:endParaRPr>
          </a:p>
        </p:txBody>
      </p:sp>
      <p:sp>
        <p:nvSpPr>
          <p:cNvPr id="65" name="Rectangle 4">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8453160" y="2443320"/>
            <a:ext cx="3217680" cy="7920"/>
          </a:xfrm>
          <a:prstGeom prst="rect">
            <a:avLst/>
          </a:prstGeom>
          <a:solidFill>
            <a:srgbClr val="D5D5D5"/>
          </a:solidFill>
          <a:ln w="3175">
            <a:solidFill>
              <a:srgbClr val="D5D5D5"/>
            </a:solidFill>
          </a:ln>
        </p:spPr>
        <p:style>
          <a:lnRef idx="2">
            <a:schemeClr val="accent1">
              <a:shade val="50000"/>
            </a:schemeClr>
          </a:lnRef>
          <a:fillRef idx="1">
            <a:schemeClr val="accent1"/>
          </a:fillRef>
          <a:effectRef idx="0">
            <a:schemeClr val="accent1"/>
          </a:effectRef>
          <a:fontRef idx="minor"/>
        </p:style>
        <p:txBody>
          <a:bodyPr lIns="90000" tIns="-36000" rIns="90000" bIns="-36000" anchor="ctr">
            <a:noAutofit/>
          </a:bodyPr>
          <a:lstStyle/>
          <a:p>
            <a:endParaRPr lang="en-US" sz="1800" b="0" strike="noStrike" spc="-1">
              <a:solidFill>
                <a:srgbClr val="FFFFFF"/>
              </a:solidFill>
              <a:latin typeface="Calibri"/>
            </a:endParaRPr>
          </a:p>
        </p:txBody>
      </p:sp>
      <p:sp>
        <p:nvSpPr>
          <p:cNvPr id="66" name="Retângulo 1"/>
          <p:cNvSpPr/>
          <p:nvPr/>
        </p:nvSpPr>
        <p:spPr>
          <a:xfrm>
            <a:off x="0" y="5944680"/>
            <a:ext cx="12191040" cy="903960"/>
          </a:xfrm>
          <a:prstGeom prst="rect">
            <a:avLst/>
          </a:prstGeom>
          <a:solidFill>
            <a:srgbClr val="2957A4"/>
          </a:solidFill>
          <a:ln>
            <a:solidFill>
              <a:srgbClr val="2957A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pt-BR" sz="1800" b="0" strike="noStrike" spc="-1">
              <a:solidFill>
                <a:schemeClr val="lt1"/>
              </a:solidFill>
              <a:latin typeface="Calibri"/>
            </a:endParaRPr>
          </a:p>
        </p:txBody>
      </p:sp>
      <p:pic>
        <p:nvPicPr>
          <p:cNvPr id="67" name="Imagem 12" descr="Logotipo, nome da empresa&#10;&#10;Descrição gerada automaticamente"/>
          <p:cNvPicPr/>
          <p:nvPr/>
        </p:nvPicPr>
        <p:blipFill>
          <a:blip r:embed="rId2"/>
          <a:stretch/>
        </p:blipFill>
        <p:spPr>
          <a:xfrm>
            <a:off x="10636920" y="9360"/>
            <a:ext cx="1554120" cy="1166040"/>
          </a:xfrm>
          <a:prstGeom prst="rect">
            <a:avLst/>
          </a:prstGeom>
          <a:ln w="0">
            <a:noFill/>
          </a:ln>
        </p:spPr>
      </p:pic>
      <p:sp>
        <p:nvSpPr>
          <p:cNvPr id="68" name="CaixaDeTexto 2"/>
          <p:cNvSpPr/>
          <p:nvPr/>
        </p:nvSpPr>
        <p:spPr>
          <a:xfrm>
            <a:off x="553915" y="1367335"/>
            <a:ext cx="11210193" cy="4321288"/>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pt-BR" dirty="0">
                <a:latin typeface="Arial" panose="020B0604020202020204" pitchFamily="34" charset="0"/>
                <a:cs typeface="Arial" panose="020B0604020202020204" pitchFamily="34" charset="0"/>
              </a:rPr>
              <a:t>Os principais instrumentos produzidos e que serão produzidos pela CPA relacionados às dimensões do SINAES são: </a:t>
            </a:r>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Instrumento de avaliação institucional (estudante).</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Instrumento de avaliação institucional (egresso).</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Instrumento de avaliação institucional (professor).</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Instrumento de Avaliação institucional (funcionários e gestores).</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Instrumento de Avaliação do docente pelo estudante.</a:t>
            </a:r>
          </a:p>
          <a:p>
            <a:r>
              <a:rPr lang="pt-BR" dirty="0">
                <a:latin typeface="Arial" panose="020B0604020202020204" pitchFamily="34" charset="0"/>
                <a:cs typeface="Arial" panose="020B0604020202020204" pitchFamily="34" charset="0"/>
              </a:rPr>
              <a:t/>
            </a:r>
            <a:br>
              <a:rPr lang="pt-BR" dirty="0">
                <a:latin typeface="Arial" panose="020B0604020202020204" pitchFamily="34" charset="0"/>
                <a:cs typeface="Arial" panose="020B0604020202020204" pitchFamily="34" charset="0"/>
              </a:rPr>
            </a:br>
            <a:r>
              <a:rPr lang="en-US" strike="noStrike" spc="-1" dirty="0" smtClean="0">
                <a:solidFill>
                  <a:schemeClr val="dk1"/>
                </a:solidFill>
                <a:latin typeface="Arial" panose="020B0604020202020204" pitchFamily="34" charset="0"/>
                <a:cs typeface="Arial" panose="020B0604020202020204" pitchFamily="34" charset="0"/>
              </a:rPr>
              <a:t>A </a:t>
            </a:r>
            <a:r>
              <a:rPr lang="en-US" strike="noStrike" spc="-1" dirty="0">
                <a:solidFill>
                  <a:schemeClr val="dk1"/>
                </a:solidFill>
                <a:latin typeface="Arial" panose="020B0604020202020204" pitchFamily="34" charset="0"/>
                <a:cs typeface="Arial" panose="020B0604020202020204" pitchFamily="34" charset="0"/>
              </a:rPr>
              <a:t>CPA busca realizar anualmente o levantamento de informações através da aplicação </a:t>
            </a:r>
            <a:r>
              <a:rPr lang="en-US" strike="noStrike" spc="-1" dirty="0" smtClean="0">
                <a:solidFill>
                  <a:schemeClr val="dk1"/>
                </a:solidFill>
                <a:latin typeface="Arial" panose="020B0604020202020204" pitchFamily="34" charset="0"/>
                <a:cs typeface="Arial" panose="020B0604020202020204" pitchFamily="34" charset="0"/>
              </a:rPr>
              <a:t>dos instrumentos </a:t>
            </a:r>
            <a:r>
              <a:rPr lang="en-US" strike="noStrike" spc="-1" dirty="0">
                <a:solidFill>
                  <a:schemeClr val="dk1"/>
                </a:solidFill>
                <a:latin typeface="Arial" panose="020B0604020202020204" pitchFamily="34" charset="0"/>
                <a:cs typeface="Arial" panose="020B0604020202020204" pitchFamily="34" charset="0"/>
              </a:rPr>
              <a:t>(questionário) de Avaliação Institucional, o qual está disponível no Ambiente Virtual de </a:t>
            </a:r>
            <a:r>
              <a:rPr lang="en-US" strike="noStrike" spc="-1" dirty="0" smtClean="0">
                <a:solidFill>
                  <a:schemeClr val="dk1"/>
                </a:solidFill>
                <a:latin typeface="Arial" panose="020B0604020202020204" pitchFamily="34" charset="0"/>
                <a:cs typeface="Arial" panose="020B0604020202020204" pitchFamily="34" charset="0"/>
              </a:rPr>
              <a:t>Aprendizagem </a:t>
            </a:r>
            <a:r>
              <a:rPr lang="en-US" strike="noStrike" spc="-1" dirty="0">
                <a:solidFill>
                  <a:schemeClr val="dk1"/>
                </a:solidFill>
                <a:latin typeface="Arial" panose="020B0604020202020204" pitchFamily="34" charset="0"/>
                <a:cs typeface="Arial" panose="020B0604020202020204" pitchFamily="34" charset="0"/>
              </a:rPr>
              <a:t>– </a:t>
            </a:r>
            <a:r>
              <a:rPr lang="en-US" strike="noStrike" spc="-1" dirty="0" smtClean="0">
                <a:solidFill>
                  <a:schemeClr val="dk1"/>
                </a:solidFill>
                <a:latin typeface="Arial" panose="020B0604020202020204" pitchFamily="34" charset="0"/>
                <a:cs typeface="Arial" panose="020B0604020202020204" pitchFamily="34" charset="0"/>
              </a:rPr>
              <a:t>AVA no link </a:t>
            </a:r>
            <a:r>
              <a:rPr lang="en-US" strike="noStrike" spc="-1" dirty="0" smtClean="0">
                <a:solidFill>
                  <a:schemeClr val="dk1"/>
                </a:solidFill>
                <a:latin typeface="Arial" panose="020B0604020202020204" pitchFamily="34" charset="0"/>
                <a:cs typeface="Arial" panose="020B0604020202020204" pitchFamily="34" charset="0"/>
                <a:hlinkClick r:id="rId3"/>
              </a:rPr>
              <a:t>https://enavirtual.sc.gov.br/course/view.php?id=3048</a:t>
            </a:r>
            <a:r>
              <a:rPr lang="en-US" strike="noStrike" spc="-1" dirty="0" smtClean="0">
                <a:solidFill>
                  <a:schemeClr val="dk1"/>
                </a:solidFill>
                <a:latin typeface="Arial" panose="020B0604020202020204" pitchFamily="34" charset="0"/>
                <a:cs typeface="Arial" panose="020B0604020202020204" pitchFamily="34" charset="0"/>
              </a:rPr>
              <a:t> </a:t>
            </a:r>
            <a:endParaRPr lang="pt-BR" strike="noStrike" spc="-1" dirty="0">
              <a:solidFill>
                <a:srgbClr val="000000"/>
              </a:solidFill>
              <a:latin typeface="Arial" panose="020B0604020202020204" pitchFamily="34" charset="0"/>
              <a:cs typeface="Arial" panose="020B0604020202020204" pitchFamily="34" charset="0"/>
            </a:endParaRPr>
          </a:p>
        </p:txBody>
      </p:sp>
      <p:sp>
        <p:nvSpPr>
          <p:cNvPr id="8" name="Título 1"/>
          <p:cNvSpPr>
            <a:spLocks noGrp="1"/>
          </p:cNvSpPr>
          <p:nvPr>
            <p:ph type="title"/>
          </p:nvPr>
        </p:nvSpPr>
        <p:spPr>
          <a:xfrm>
            <a:off x="1469160" y="463943"/>
            <a:ext cx="8721970" cy="647335"/>
          </a:xfrm>
          <a:solidFill>
            <a:schemeClr val="bg1"/>
          </a:solidFill>
        </p:spPr>
        <p:txBody>
          <a:bodyPr/>
          <a:lstStyle/>
          <a:p>
            <a:pPr algn="ctr"/>
            <a:r>
              <a:rPr lang="pt-B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Instrumentos de auto avaliação da CPA-ENA</a:t>
            </a:r>
            <a:endParaRPr lang="pt-BR"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useBgFill="1">
        <p:nvSpPr>
          <p:cNvPr id="89" name="Rectangle 46">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0" y="0"/>
            <a:ext cx="12187800" cy="685692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90" name="Freeform 45">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409680" y="1022400"/>
            <a:ext cx="708480" cy="2094480"/>
          </a:xfrm>
          <a:custGeom>
            <a:avLst/>
            <a:gdLst>
              <a:gd name="textAreaLeft" fmla="*/ 0 w 708480"/>
              <a:gd name="textAreaRight" fmla="*/ 709560 w 708480"/>
              <a:gd name="textAreaTop" fmla="*/ 0 h 2094480"/>
              <a:gd name="textAreaBottom" fmla="*/ 2095560 h 2094480"/>
            </a:gdLst>
            <a:ahLst/>
            <a:cxnLst/>
            <a:rect l="textAreaLeft" t="textAreaTop" r="textAreaRight" b="textAreaBottom"/>
            <a:pathLst>
              <a:path w="447" h="1363">
                <a:moveTo>
                  <a:pt x="447" y="1363"/>
                </a:moveTo>
                <a:lnTo>
                  <a:pt x="0" y="987"/>
                </a:lnTo>
                <a:lnTo>
                  <a:pt x="0" y="0"/>
                </a:lnTo>
                <a:lnTo>
                  <a:pt x="447" y="376"/>
                </a:lnTo>
                <a:lnTo>
                  <a:pt x="447" y="1363"/>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en-US" sz="1800" b="0" strike="noStrike" spc="-1">
              <a:solidFill>
                <a:schemeClr val="dk1"/>
              </a:solidFill>
              <a:latin typeface="Calibri"/>
            </a:endParaRPr>
          </a:p>
        </p:txBody>
      </p:sp>
      <p:sp>
        <p:nvSpPr>
          <p:cNvPr id="91" name="Freeform 46">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409680" y="837720"/>
            <a:ext cx="402120" cy="1704240"/>
          </a:xfrm>
          <a:custGeom>
            <a:avLst/>
            <a:gdLst>
              <a:gd name="textAreaLeft" fmla="*/ 0 w 402120"/>
              <a:gd name="textAreaRight" fmla="*/ 403200 w 402120"/>
              <a:gd name="textAreaTop" fmla="*/ 0 h 1704240"/>
              <a:gd name="textAreaBottom" fmla="*/ 1705320 h 1704240"/>
            </a:gdLst>
            <a:ahLst/>
            <a:cxnLst/>
            <a:rect l="textAreaLeft" t="textAreaTop" r="textAreaRight" b="textAreaBottom"/>
            <a:pathLst>
              <a:path w="254" h="1109">
                <a:moveTo>
                  <a:pt x="254" y="987"/>
                </a:moveTo>
                <a:lnTo>
                  <a:pt x="0" y="1109"/>
                </a:lnTo>
                <a:lnTo>
                  <a:pt x="0" y="119"/>
                </a:lnTo>
                <a:lnTo>
                  <a:pt x="254" y="0"/>
                </a:lnTo>
                <a:lnTo>
                  <a:pt x="254" y="987"/>
                </a:lnTo>
                <a:close/>
              </a:path>
            </a:pathLst>
          </a:custGeom>
          <a:solidFill>
            <a:schemeClr val="accent1">
              <a:lumMod val="75000"/>
            </a:schemeClr>
          </a:solid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en-US" sz="1800" b="0" strike="noStrike" spc="-1">
              <a:solidFill>
                <a:schemeClr val="dk1"/>
              </a:solidFill>
              <a:latin typeface="Calibri"/>
            </a:endParaRPr>
          </a:p>
        </p:txBody>
      </p:sp>
      <p:sp>
        <p:nvSpPr>
          <p:cNvPr id="92" name="Freeform 47">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644760" y="640800"/>
            <a:ext cx="167040" cy="1712160"/>
          </a:xfrm>
          <a:custGeom>
            <a:avLst/>
            <a:gdLst>
              <a:gd name="textAreaLeft" fmla="*/ 0 w 167040"/>
              <a:gd name="textAreaRight" fmla="*/ 168120 w 167040"/>
              <a:gd name="textAreaTop" fmla="*/ 0 h 1712160"/>
              <a:gd name="textAreaBottom" fmla="*/ 1713240 h 1712160"/>
            </a:gdLst>
            <a:ahLst/>
            <a:cxnLst/>
            <a:rect l="textAreaLeft" t="textAreaTop" r="textAreaRight" b="textAreaBottom"/>
            <a:pathLst>
              <a:path w="106" h="1114">
                <a:moveTo>
                  <a:pt x="106" y="1114"/>
                </a:moveTo>
                <a:lnTo>
                  <a:pt x="0" y="1005"/>
                </a:lnTo>
                <a:lnTo>
                  <a:pt x="0" y="0"/>
                </a:lnTo>
                <a:lnTo>
                  <a:pt x="106" y="110"/>
                </a:lnTo>
                <a:lnTo>
                  <a:pt x="106" y="1114"/>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en-US" sz="1800" b="0" strike="noStrike" spc="-1">
              <a:solidFill>
                <a:schemeClr val="dk1"/>
              </a:solidFill>
              <a:latin typeface="Calibri"/>
            </a:endParaRPr>
          </a:p>
        </p:txBody>
      </p:sp>
      <p:sp>
        <p:nvSpPr>
          <p:cNvPr id="93" name="Freeform 44">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7348680" y="635760"/>
            <a:ext cx="327600" cy="1741320"/>
          </a:xfrm>
          <a:custGeom>
            <a:avLst/>
            <a:gdLst>
              <a:gd name="textAreaLeft" fmla="*/ 0 w 327600"/>
              <a:gd name="textAreaRight" fmla="*/ 328680 w 327600"/>
              <a:gd name="textAreaTop" fmla="*/ 0 h 1741320"/>
              <a:gd name="textAreaBottom" fmla="*/ 1742400 h 1741320"/>
            </a:gdLst>
            <a:ahLst/>
            <a:cxnLst/>
            <a:rect l="textAreaLeft" t="textAreaTop" r="textAreaRight" b="textAreaBottom"/>
            <a:pathLst>
              <a:path w="207" h="1114">
                <a:moveTo>
                  <a:pt x="207" y="987"/>
                </a:moveTo>
                <a:lnTo>
                  <a:pt x="0" y="1114"/>
                </a:lnTo>
                <a:lnTo>
                  <a:pt x="0" y="127"/>
                </a:lnTo>
                <a:lnTo>
                  <a:pt x="207" y="0"/>
                </a:lnTo>
                <a:lnTo>
                  <a:pt x="207" y="987"/>
                </a:lnTo>
                <a:close/>
              </a:path>
            </a:pathLst>
          </a:cu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en-US" sz="1800" b="0" strike="noStrike" spc="-1">
              <a:solidFill>
                <a:schemeClr val="dk1"/>
              </a:solidFill>
              <a:latin typeface="Calibri"/>
            </a:endParaRPr>
          </a:p>
        </p:txBody>
      </p:sp>
      <p:sp>
        <p:nvSpPr>
          <p:cNvPr id="94" name="Rectangle 56">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644040" y="635760"/>
            <a:ext cx="7031880" cy="154044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en-US" sz="1800" b="0" strike="noStrike" spc="-1">
              <a:solidFill>
                <a:schemeClr val="dk1"/>
              </a:solidFill>
              <a:latin typeface="Calibri"/>
            </a:endParaRPr>
          </a:p>
        </p:txBody>
      </p:sp>
      <p:sp>
        <p:nvSpPr>
          <p:cNvPr id="95" name="PlaceHolder 1"/>
          <p:cNvSpPr>
            <a:spLocks noGrp="1"/>
          </p:cNvSpPr>
          <p:nvPr>
            <p:ph type="title"/>
          </p:nvPr>
        </p:nvSpPr>
        <p:spPr>
          <a:xfrm>
            <a:off x="964800" y="804240"/>
            <a:ext cx="6090120" cy="120492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pt-BR" sz="4000" b="0" strike="noStrike" spc="-1">
                <a:solidFill>
                  <a:srgbClr val="FEFFFF"/>
                </a:solidFill>
                <a:latin typeface="comic"/>
              </a:rPr>
              <a:t>REGIMENTO ATUAL</a:t>
            </a:r>
            <a:endParaRPr lang="pt-BR" sz="4000" b="0" strike="noStrike" spc="-1">
              <a:solidFill>
                <a:srgbClr val="000000"/>
              </a:solidFill>
              <a:latin typeface="Arial"/>
            </a:endParaRPr>
          </a:p>
        </p:txBody>
      </p:sp>
      <p:sp>
        <p:nvSpPr>
          <p:cNvPr id="96" name="PlaceHolder 2"/>
          <p:cNvSpPr>
            <a:spLocks noGrp="1"/>
          </p:cNvSpPr>
          <p:nvPr>
            <p:ph/>
          </p:nvPr>
        </p:nvSpPr>
        <p:spPr>
          <a:xfrm>
            <a:off x="964800" y="3181320"/>
            <a:ext cx="10508166" cy="953931"/>
          </a:xfrm>
          <a:prstGeom prst="rect">
            <a:avLst/>
          </a:prstGeom>
          <a:solidFill>
            <a:schemeClr val="accent3">
              <a:lumMod val="20000"/>
              <a:lumOff val="80000"/>
            </a:schemeClr>
          </a:solidFill>
          <a:ln w="0">
            <a:noFill/>
          </a:ln>
        </p:spPr>
        <p:txBody>
          <a:bodyPr lIns="91440" tIns="45720" rIns="91440" bIns="45720" anchor="t">
            <a:normAutofit/>
          </a:bodyPr>
          <a:lstStyle/>
          <a:p>
            <a:pPr indent="0" algn="just" defTabSz="914400">
              <a:lnSpc>
                <a:spcPct val="90000"/>
              </a:lnSpc>
              <a:spcBef>
                <a:spcPts val="1191"/>
              </a:spcBef>
              <a:spcAft>
                <a:spcPts val="992"/>
              </a:spcAft>
              <a:buNone/>
              <a:tabLst>
                <a:tab pos="0" algn="l"/>
              </a:tabLst>
            </a:pPr>
            <a:r>
              <a:rPr lang="pt-BR" sz="2200" b="1" strike="noStrike" spc="-1" dirty="0">
                <a:solidFill>
                  <a:schemeClr val="dk1"/>
                </a:solidFill>
                <a:latin typeface="Calibri Light"/>
              </a:rPr>
              <a:t>Regimento Interno da CPA 2024, alterado pela Resolução nº 007/2024, de 7 de maio de 2024, publicado no DOE/SC 22.266 de 15/5/2024.</a:t>
            </a:r>
            <a:endParaRPr lang="pt-BR" sz="2200" b="0" strike="noStrike" spc="-1" dirty="0">
              <a:solidFill>
                <a:srgbClr val="000000"/>
              </a:solidFill>
              <a:latin typeface="Arial"/>
            </a:endParaRPr>
          </a:p>
        </p:txBody>
      </p:sp>
      <p:pic>
        <p:nvPicPr>
          <p:cNvPr id="97" name="Imagem 10" descr="Logo ENA Atualizado.jpg"/>
          <p:cNvPicPr/>
          <p:nvPr/>
        </p:nvPicPr>
        <p:blipFill>
          <a:blip r:embed="rId2"/>
          <a:stretch/>
        </p:blipFill>
        <p:spPr>
          <a:xfrm>
            <a:off x="8261280" y="506722"/>
            <a:ext cx="3342240" cy="2272320"/>
          </a:xfrm>
          <a:prstGeom prst="rect">
            <a:avLst/>
          </a:prstGeom>
          <a:ln w="0">
            <a:noFill/>
          </a:ln>
        </p:spPr>
      </p:pic>
      <p:pic>
        <p:nvPicPr>
          <p:cNvPr id="2" name="Imagem 1"/>
          <p:cNvPicPr>
            <a:picLocks noChangeAspect="1"/>
          </p:cNvPicPr>
          <p:nvPr/>
        </p:nvPicPr>
        <p:blipFill>
          <a:blip r:embed="rId3"/>
          <a:stretch>
            <a:fillRect/>
          </a:stretch>
        </p:blipFill>
        <p:spPr>
          <a:xfrm>
            <a:off x="3270738" y="4193931"/>
            <a:ext cx="5425220" cy="23177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74000">
              <a:srgbClr val="B5D2EC"/>
            </a:gs>
            <a:gs pos="83000">
              <a:srgbClr val="B5D2EC"/>
            </a:gs>
            <a:gs pos="100000">
              <a:srgbClr val="CEE1F2"/>
            </a:gs>
          </a:gsLst>
          <a:path path="rect">
            <a:fillToRect l="50000" t="50000" r="50000" b="50000"/>
          </a:path>
        </a:gradFill>
        <a:effectLst/>
      </p:bgPr>
    </p:bg>
    <p:spTree>
      <p:nvGrpSpPr>
        <p:cNvPr id="1" name=""/>
        <p:cNvGrpSpPr/>
        <p:nvPr/>
      </p:nvGrpSpPr>
      <p:grpSpPr>
        <a:xfrm>
          <a:off x="0" y="0"/>
          <a:ext cx="0" cy="0"/>
          <a:chOff x="0" y="0"/>
          <a:chExt cx="0" cy="0"/>
        </a:xfrm>
      </p:grpSpPr>
      <p:sp>
        <p:nvSpPr>
          <p:cNvPr id="110" name="Rectangle 1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4224913" y="331976"/>
            <a:ext cx="7505623" cy="49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r>
              <a:rPr lang="pt-BR" sz="1600" spc="-1" dirty="0" smtClean="0">
                <a:latin typeface="Arial" panose="020B0604020202020204" pitchFamily="34" charset="0"/>
                <a:cs typeface="Arial" panose="020B0604020202020204" pitchFamily="34" charset="0"/>
              </a:rPr>
              <a:t> </a:t>
            </a:r>
            <a:r>
              <a:rPr lang="pt-BR" sz="1600" b="1" spc="-1" dirty="0">
                <a:solidFill>
                  <a:srgbClr val="C00000"/>
                </a:solidFill>
                <a:latin typeface="Arial" panose="020B0604020202020204" pitchFamily="34" charset="0"/>
                <a:cs typeface="Arial" panose="020B0604020202020204" pitchFamily="34" charset="0"/>
              </a:rPr>
              <a:t>Análise das Respostas dos Órgãos Contratantes – </a:t>
            </a:r>
            <a:r>
              <a:rPr lang="pt-BR" sz="1600" b="1" spc="-1" dirty="0" smtClean="0">
                <a:solidFill>
                  <a:srgbClr val="C00000"/>
                </a:solidFill>
                <a:latin typeface="Arial" panose="020B0604020202020204" pitchFamily="34" charset="0"/>
                <a:cs typeface="Arial" panose="020B0604020202020204" pitchFamily="34" charset="0"/>
              </a:rPr>
              <a:t>2022</a:t>
            </a:r>
            <a:endParaRPr lang="pt-BR" sz="1600" b="1" spc="-1" dirty="0">
              <a:solidFill>
                <a:srgbClr val="C00000"/>
              </a:solidFill>
              <a:latin typeface="Arial" panose="020B0604020202020204" pitchFamily="34" charset="0"/>
              <a:cs typeface="Arial" panose="020B0604020202020204" pitchFamily="34" charset="0"/>
            </a:endParaRPr>
          </a:p>
          <a:p>
            <a:pPr algn="just"/>
            <a:endParaRPr lang="pt-BR" sz="1600" spc="-1" dirty="0">
              <a:latin typeface="Arial" panose="020B0604020202020204" pitchFamily="34" charset="0"/>
              <a:cs typeface="Arial" panose="020B0604020202020204" pitchFamily="34" charset="0"/>
            </a:endParaRPr>
          </a:p>
          <a:p>
            <a:pPr marL="342900" indent="-342900" algn="just">
              <a:buAutoNum type="arabicPeriod"/>
            </a:pPr>
            <a:r>
              <a:rPr lang="pt-BR" sz="1600" b="1" spc="-1" dirty="0" smtClean="0">
                <a:latin typeface="Arial" panose="020B0604020202020204" pitchFamily="34" charset="0"/>
                <a:cs typeface="Arial" panose="020B0604020202020204" pitchFamily="34" charset="0"/>
              </a:rPr>
              <a:t>Planejamento </a:t>
            </a:r>
            <a:r>
              <a:rPr lang="pt-BR" sz="1600" b="1" spc="-1" dirty="0">
                <a:latin typeface="Arial" panose="020B0604020202020204" pitchFamily="34" charset="0"/>
                <a:cs typeface="Arial" panose="020B0604020202020204" pitchFamily="34" charset="0"/>
              </a:rPr>
              <a:t>e Avaliação </a:t>
            </a:r>
            <a:r>
              <a:rPr lang="pt-BR" sz="1600" b="1" spc="-1" dirty="0" smtClean="0">
                <a:latin typeface="Arial" panose="020B0604020202020204" pitchFamily="34" charset="0"/>
                <a:cs typeface="Arial" panose="020B0604020202020204" pitchFamily="34" charset="0"/>
              </a:rPr>
              <a:t>Institucional</a:t>
            </a:r>
            <a:r>
              <a:rPr lang="pt-BR" sz="1600" spc="-1" dirty="0" smtClean="0">
                <a:latin typeface="Arial" panose="020B0604020202020204" pitchFamily="34" charset="0"/>
                <a:cs typeface="Arial" panose="020B0604020202020204" pitchFamily="34" charset="0"/>
              </a:rPr>
              <a:t>: alto </a:t>
            </a:r>
            <a:r>
              <a:rPr lang="pt-BR" sz="1600" spc="-1" dirty="0">
                <a:latin typeface="Arial" panose="020B0604020202020204" pitchFamily="34" charset="0"/>
                <a:cs typeface="Arial" panose="020B0604020202020204" pitchFamily="34" charset="0"/>
              </a:rPr>
              <a:t>desconhecimento sobre a CPA (75%) e gestão do impacto da </a:t>
            </a:r>
            <a:r>
              <a:rPr lang="pt-BR" sz="1600" spc="-1" dirty="0" smtClean="0">
                <a:latin typeface="Arial" panose="020B0604020202020204" pitchFamily="34" charset="0"/>
                <a:cs typeface="Arial" panose="020B0604020202020204" pitchFamily="34" charset="0"/>
              </a:rPr>
              <a:t>auto avaliação </a:t>
            </a:r>
            <a:r>
              <a:rPr lang="pt-BR" sz="1600" spc="-1" dirty="0">
                <a:latin typeface="Arial" panose="020B0604020202020204" pitchFamily="34" charset="0"/>
                <a:cs typeface="Arial" panose="020B0604020202020204" pitchFamily="34" charset="0"/>
              </a:rPr>
              <a:t>na ENA</a:t>
            </a:r>
            <a:r>
              <a:rPr lang="pt-BR" sz="1600" spc="-1" dirty="0" smtClean="0">
                <a:latin typeface="Arial" panose="020B0604020202020204" pitchFamily="34" charset="0"/>
                <a:cs typeface="Arial" panose="020B0604020202020204" pitchFamily="34" charset="0"/>
              </a:rPr>
              <a:t>.</a:t>
            </a:r>
          </a:p>
          <a:p>
            <a:pPr marL="342900" indent="-342900" algn="just">
              <a:buAutoNum type="arabicPeriod"/>
            </a:pPr>
            <a:endParaRPr lang="pt-BR" sz="1600" spc="-1" dirty="0">
              <a:latin typeface="Arial" panose="020B0604020202020204" pitchFamily="34" charset="0"/>
              <a:cs typeface="Arial" panose="020B0604020202020204" pitchFamily="34" charset="0"/>
            </a:endParaRPr>
          </a:p>
          <a:p>
            <a:pPr algn="just"/>
            <a:r>
              <a:rPr lang="pt-BR" sz="1600" spc="-1" dirty="0">
                <a:latin typeface="Arial" panose="020B0604020202020204" pitchFamily="34" charset="0"/>
                <a:cs typeface="Arial" panose="020B0604020202020204" pitchFamily="34" charset="0"/>
              </a:rPr>
              <a:t>2. </a:t>
            </a:r>
            <a:r>
              <a:rPr lang="pt-BR" sz="1600" b="1" spc="-1" dirty="0" smtClean="0">
                <a:latin typeface="Arial" panose="020B0604020202020204" pitchFamily="34" charset="0"/>
                <a:cs typeface="Arial" panose="020B0604020202020204" pitchFamily="34" charset="0"/>
              </a:rPr>
              <a:t>Desenvolvimento Institucional</a:t>
            </a:r>
            <a:r>
              <a:rPr lang="pt-BR" sz="1600" spc="-1" dirty="0" smtClean="0">
                <a:latin typeface="Arial" panose="020B0604020202020204" pitchFamily="34" charset="0"/>
                <a:cs typeface="Arial" panose="020B0604020202020204" pitchFamily="34" charset="0"/>
              </a:rPr>
              <a:t>: missão </a:t>
            </a:r>
            <a:r>
              <a:rPr lang="pt-BR" sz="1600" spc="-1" dirty="0">
                <a:latin typeface="Arial" panose="020B0604020202020204" pitchFamily="34" charset="0"/>
                <a:cs typeface="Arial" panose="020B0604020202020204" pitchFamily="34" charset="0"/>
              </a:rPr>
              <a:t>e valores bem reconhecidos (75%); porém, baixa percepção em responsabilidade social e ambiental</a:t>
            </a:r>
            <a:r>
              <a:rPr lang="pt-BR" sz="1600" spc="-1" dirty="0" smtClean="0">
                <a:latin typeface="Arial" panose="020B0604020202020204" pitchFamily="34" charset="0"/>
                <a:cs typeface="Arial" panose="020B0604020202020204" pitchFamily="34" charset="0"/>
              </a:rPr>
              <a:t>.</a:t>
            </a:r>
          </a:p>
          <a:p>
            <a:pPr algn="just"/>
            <a:endParaRPr lang="pt-BR" sz="1600" spc="-1" dirty="0">
              <a:latin typeface="Arial" panose="020B0604020202020204" pitchFamily="34" charset="0"/>
              <a:cs typeface="Arial" panose="020B0604020202020204" pitchFamily="34" charset="0"/>
            </a:endParaRPr>
          </a:p>
          <a:p>
            <a:pPr algn="just"/>
            <a:r>
              <a:rPr lang="pt-BR" sz="1600" spc="-1" dirty="0">
                <a:latin typeface="Arial" panose="020B0604020202020204" pitchFamily="34" charset="0"/>
                <a:cs typeface="Arial" panose="020B0604020202020204" pitchFamily="34" charset="0"/>
              </a:rPr>
              <a:t>3. </a:t>
            </a:r>
            <a:r>
              <a:rPr lang="pt-BR" sz="1600" b="1" spc="-1" dirty="0" smtClean="0">
                <a:latin typeface="Arial" panose="020B0604020202020204" pitchFamily="34" charset="0"/>
                <a:cs typeface="Arial" panose="020B0604020202020204" pitchFamily="34" charset="0"/>
              </a:rPr>
              <a:t>Políticas Acadêmicas</a:t>
            </a:r>
            <a:r>
              <a:rPr lang="pt-BR" sz="1600" spc="-1" dirty="0" smtClean="0">
                <a:latin typeface="Arial" panose="020B0604020202020204" pitchFamily="34" charset="0"/>
                <a:cs typeface="Arial" panose="020B0604020202020204" pitchFamily="34" charset="0"/>
              </a:rPr>
              <a:t>: cursos </a:t>
            </a:r>
            <a:r>
              <a:rPr lang="pt-BR" sz="1600" spc="-1" dirty="0">
                <a:latin typeface="Arial" panose="020B0604020202020204" pitchFamily="34" charset="0"/>
                <a:cs typeface="Arial" panose="020B0604020202020204" pitchFamily="34" charset="0"/>
              </a:rPr>
              <a:t>atendem bem expectativas (75%), mas há necessidade de separar avaliação de mudanças técnicas e comportamentais</a:t>
            </a:r>
            <a:r>
              <a:rPr lang="pt-BR" sz="1600" spc="-1" dirty="0" smtClean="0">
                <a:latin typeface="Arial" panose="020B0604020202020204" pitchFamily="34" charset="0"/>
                <a:cs typeface="Arial" panose="020B0604020202020204" pitchFamily="34" charset="0"/>
              </a:rPr>
              <a:t>.</a:t>
            </a:r>
          </a:p>
          <a:p>
            <a:pPr algn="just"/>
            <a:endParaRPr lang="pt-BR" sz="1600" spc="-1" dirty="0">
              <a:latin typeface="Arial" panose="020B0604020202020204" pitchFamily="34" charset="0"/>
              <a:cs typeface="Arial" panose="020B0604020202020204" pitchFamily="34" charset="0"/>
            </a:endParaRPr>
          </a:p>
          <a:p>
            <a:pPr algn="just"/>
            <a:r>
              <a:rPr lang="pt-BR" sz="1600" spc="-1" dirty="0">
                <a:latin typeface="Arial" panose="020B0604020202020204" pitchFamily="34" charset="0"/>
                <a:cs typeface="Arial" panose="020B0604020202020204" pitchFamily="34" charset="0"/>
              </a:rPr>
              <a:t>4. </a:t>
            </a:r>
            <a:r>
              <a:rPr lang="pt-BR" sz="1600" b="1" spc="-1" dirty="0" smtClean="0">
                <a:latin typeface="Arial" panose="020B0604020202020204" pitchFamily="34" charset="0"/>
                <a:cs typeface="Arial" panose="020B0604020202020204" pitchFamily="34" charset="0"/>
              </a:rPr>
              <a:t>Gestão </a:t>
            </a:r>
            <a:r>
              <a:rPr lang="pt-BR" sz="1600" b="1" spc="-1" dirty="0">
                <a:latin typeface="Arial" panose="020B0604020202020204" pitchFamily="34" charset="0"/>
                <a:cs typeface="Arial" panose="020B0604020202020204" pitchFamily="34" charset="0"/>
              </a:rPr>
              <a:t>e </a:t>
            </a:r>
            <a:r>
              <a:rPr lang="pt-BR" sz="1600" b="1" spc="-1" dirty="0" smtClean="0">
                <a:latin typeface="Arial" panose="020B0604020202020204" pitchFamily="34" charset="0"/>
                <a:cs typeface="Arial" panose="020B0604020202020204" pitchFamily="34" charset="0"/>
              </a:rPr>
              <a:t>Transparência</a:t>
            </a:r>
            <a:r>
              <a:rPr lang="pt-BR" sz="1600" spc="-1" dirty="0" smtClean="0">
                <a:latin typeface="Arial" panose="020B0604020202020204" pitchFamily="34" charset="0"/>
                <a:cs typeface="Arial" panose="020B0604020202020204" pitchFamily="34" charset="0"/>
              </a:rPr>
              <a:t>: satisfação </a:t>
            </a:r>
            <a:r>
              <a:rPr lang="pt-BR" sz="1600" spc="-1" dirty="0">
                <a:latin typeface="Arial" panose="020B0604020202020204" pitchFamily="34" charset="0"/>
                <a:cs typeface="Arial" panose="020B0604020202020204" pitchFamily="34" charset="0"/>
              </a:rPr>
              <a:t>com equipe técnica (75%) e gestores; pontos de melhoria em comunicação interna e fluxo de trabalho</a:t>
            </a:r>
            <a:r>
              <a:rPr lang="pt-BR" sz="1600" spc="-1" dirty="0" smtClean="0">
                <a:latin typeface="Arial" panose="020B0604020202020204" pitchFamily="34" charset="0"/>
                <a:cs typeface="Arial" panose="020B0604020202020204" pitchFamily="34" charset="0"/>
              </a:rPr>
              <a:t>.</a:t>
            </a:r>
          </a:p>
          <a:p>
            <a:pPr algn="just"/>
            <a:endParaRPr lang="pt-BR" sz="1600" spc="-1" dirty="0">
              <a:latin typeface="Arial" panose="020B0604020202020204" pitchFamily="34" charset="0"/>
              <a:cs typeface="Arial" panose="020B0604020202020204" pitchFamily="34" charset="0"/>
            </a:endParaRPr>
          </a:p>
          <a:p>
            <a:pPr algn="just"/>
            <a:r>
              <a:rPr lang="pt-BR" sz="1600" spc="-1" dirty="0">
                <a:latin typeface="Arial" panose="020B0604020202020204" pitchFamily="34" charset="0"/>
                <a:cs typeface="Arial" panose="020B0604020202020204" pitchFamily="34" charset="0"/>
              </a:rPr>
              <a:t>5. </a:t>
            </a:r>
            <a:r>
              <a:rPr lang="pt-BR" sz="1600" b="1" spc="-1" dirty="0" smtClean="0">
                <a:latin typeface="Arial" panose="020B0604020202020204" pitchFamily="34" charset="0"/>
                <a:cs typeface="Arial" panose="020B0604020202020204" pitchFamily="34" charset="0"/>
              </a:rPr>
              <a:t>Infraestrutura Física</a:t>
            </a:r>
            <a:r>
              <a:rPr lang="pt-BR" sz="1600" spc="-1" dirty="0" smtClean="0">
                <a:latin typeface="Arial" panose="020B0604020202020204" pitchFamily="34" charset="0"/>
                <a:cs typeface="Arial" panose="020B0604020202020204" pitchFamily="34" charset="0"/>
              </a:rPr>
              <a:t>: avaliação </a:t>
            </a:r>
            <a:r>
              <a:rPr lang="pt-BR" sz="1600" spc="-1" dirty="0">
                <a:latin typeface="Arial" panose="020B0604020202020204" pitchFamily="34" charset="0"/>
                <a:cs typeface="Arial" panose="020B0604020202020204" pitchFamily="34" charset="0"/>
              </a:rPr>
              <a:t>positiva dos espaços (75%), mas ajustes em acessibilidade são recomendados.</a:t>
            </a:r>
          </a:p>
          <a:p>
            <a:pPr algn="just"/>
            <a:endParaRPr lang="pt-BR" sz="1600" spc="-1" dirty="0">
              <a:latin typeface="Arial" panose="020B0604020202020204" pitchFamily="34" charset="0"/>
              <a:cs typeface="Arial" panose="020B0604020202020204" pitchFamily="34" charset="0"/>
            </a:endParaRPr>
          </a:p>
          <a:p>
            <a:pPr algn="just"/>
            <a:r>
              <a:rPr lang="pt-BR" sz="1600" b="1" spc="-1" dirty="0" smtClean="0">
                <a:solidFill>
                  <a:schemeClr val="accent6">
                    <a:lumMod val="75000"/>
                  </a:schemeClr>
                </a:solidFill>
                <a:latin typeface="Arial" panose="020B0604020202020204" pitchFamily="34" charset="0"/>
                <a:cs typeface="Arial" panose="020B0604020202020204" pitchFamily="34" charset="0"/>
              </a:rPr>
              <a:t>Recomendações da CPA: </a:t>
            </a:r>
            <a:r>
              <a:rPr lang="pt-BR" sz="1600" b="1" spc="-1" dirty="0">
                <a:solidFill>
                  <a:schemeClr val="accent6">
                    <a:lumMod val="75000"/>
                  </a:schemeClr>
                </a:solidFill>
                <a:latin typeface="Arial" panose="020B0604020202020204" pitchFamily="34" charset="0"/>
                <a:cs typeface="Arial" panose="020B0604020202020204" pitchFamily="34" charset="0"/>
              </a:rPr>
              <a:t>Contratar consultoria para aprimorar fluxos de trabalho e implementar treinamentos periódicos aos servidores</a:t>
            </a:r>
            <a:r>
              <a:rPr lang="pt-BR" b="1" spc="-1" dirty="0">
                <a:solidFill>
                  <a:schemeClr val="accent6">
                    <a:lumMod val="75000"/>
                  </a:schemeClr>
                </a:solidFill>
              </a:rPr>
              <a:t>.</a:t>
            </a:r>
            <a:endParaRPr lang="en-US" sz="1800" b="1" strike="noStrike" spc="-1" dirty="0">
              <a:solidFill>
                <a:schemeClr val="accent6">
                  <a:lumMod val="75000"/>
                </a:schemeClr>
              </a:solidFill>
              <a:latin typeface="Calibri"/>
            </a:endParaRPr>
          </a:p>
        </p:txBody>
      </p:sp>
      <p:sp>
        <p:nvSpPr>
          <p:cNvPr id="111" name="Rectangle 13">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411560" y="1411200"/>
            <a:ext cx="6856920" cy="4036680"/>
          </a:xfrm>
          <a:prstGeom prst="rect">
            <a:avLst/>
          </a:prstGeom>
          <a:gradFill rotWithShape="0">
            <a:gsLst>
              <a:gs pos="8000">
                <a:srgbClr val="000000"/>
              </a:gs>
              <a:gs pos="100000">
                <a:srgbClr val="2E75B6"/>
              </a:gs>
            </a:gsLst>
            <a:lin ang="13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2" name="Rectangle 15">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411560" y="1421280"/>
            <a:ext cx="6856920" cy="4036680"/>
          </a:xfrm>
          <a:prstGeom prst="rect">
            <a:avLst/>
          </a:prstGeom>
          <a:gradFill rotWithShape="0">
            <a:gsLst>
              <a:gs pos="0">
                <a:srgbClr val="000000">
                  <a:alpha val="0"/>
                </a:srgbClr>
              </a:gs>
              <a:gs pos="99000">
                <a:srgbClr val="5B9BD5">
                  <a:alpha val="46000"/>
                </a:srgbClr>
              </a:gs>
            </a:gsLst>
            <a:lin ang="14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3" name="Rectangle 17">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765360" y="3589200"/>
            <a:ext cx="2500920" cy="4036680"/>
          </a:xfrm>
          <a:prstGeom prst="rect">
            <a:avLst/>
          </a:prstGeom>
          <a:gradFill rotWithShape="0">
            <a:gsLst>
              <a:gs pos="2000">
                <a:srgbClr val="5B9BD5">
                  <a:alpha val="29000"/>
                </a:srgbClr>
              </a:gs>
              <a:gs pos="100000">
                <a:srgbClr val="000000">
                  <a:alpha val="30000"/>
                </a:srgbClr>
              </a:gs>
            </a:gsLst>
            <a:lin ang="8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4" name="Freeform: Shape 19">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20635800">
            <a:off x="-501480" y="969480"/>
            <a:ext cx="3899160" cy="4177800"/>
          </a:xfrm>
          <a:custGeom>
            <a:avLst/>
            <a:gdLst>
              <a:gd name="textAreaLeft" fmla="*/ 0 w 3899160"/>
              <a:gd name="textAreaRight" fmla="*/ 3900240 w 3899160"/>
              <a:gd name="textAreaTop" fmla="*/ 0 h 4177800"/>
              <a:gd name="textAreaBottom" fmla="*/ 4178880 h 4177800"/>
            </a:gdLst>
            <a:ahLst/>
            <a:cxnLst/>
            <a:rect l="textAreaLeft" t="textAreaTop" r="textAreaRight" b="textAreaBottom"/>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rotWithShape="0">
            <a:gsLst>
              <a:gs pos="29000">
                <a:srgbClr val="000000">
                  <a:alpha val="0"/>
                </a:srgbClr>
              </a:gs>
              <a:gs pos="100000">
                <a:srgbClr val="5B9BD5">
                  <a:alpha val="43000"/>
                </a:srgbClr>
              </a:gs>
            </a:gsLst>
            <a:lin ang="834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5" name="Rectangle 2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411560" y="1401120"/>
            <a:ext cx="6856920" cy="4036680"/>
          </a:xfrm>
          <a:prstGeom prst="rect">
            <a:avLst/>
          </a:prstGeom>
          <a:gradFill rotWithShape="0">
            <a:gsLst>
              <a:gs pos="0">
                <a:srgbClr val="000000">
                  <a:alpha val="0"/>
                </a:srgbClr>
              </a:gs>
              <a:gs pos="99000">
                <a:srgbClr val="9DC3E6">
                  <a:alpha val="11000"/>
                </a:srgbClr>
              </a:gs>
            </a:gsLst>
            <a:lin ang="90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6" name="PlaceHolder 1"/>
          <p:cNvSpPr>
            <a:spLocks noGrp="1"/>
          </p:cNvSpPr>
          <p:nvPr>
            <p:ph type="title"/>
          </p:nvPr>
        </p:nvSpPr>
        <p:spPr>
          <a:xfrm>
            <a:off x="97117" y="1767254"/>
            <a:ext cx="3666960" cy="2478946"/>
          </a:xfrm>
          <a:prstGeom prst="rect">
            <a:avLst/>
          </a:prstGeom>
          <a:noFill/>
          <a:ln w="0">
            <a:noFill/>
          </a:ln>
        </p:spPr>
        <p:txBody>
          <a:bodyPr lIns="91440" tIns="45720" rIns="91440" bIns="45720" anchor="b">
            <a:normAutofit fontScale="90000"/>
          </a:bodyPr>
          <a:lstStyle/>
          <a:p>
            <a:pPr indent="0" algn="ctr" defTabSz="914400">
              <a:lnSpc>
                <a:spcPct val="90000"/>
              </a:lnSpc>
              <a:buNone/>
              <a:tabLst>
                <a:tab pos="0" algn="l"/>
              </a:tabLst>
            </a:pPr>
            <a:r>
              <a:rPr sz="4000" dirty="0">
                <a:latin typeface="Arial" panose="020B0604020202020204" pitchFamily="34" charset="0"/>
                <a:cs typeface="Arial" panose="020B0604020202020204" pitchFamily="34" charset="0"/>
              </a:rPr>
              <a:t/>
            </a:r>
            <a:br>
              <a:rPr sz="4000" dirty="0">
                <a:latin typeface="Arial" panose="020B0604020202020204" pitchFamily="34" charset="0"/>
                <a:cs typeface="Arial" panose="020B0604020202020204" pitchFamily="34" charset="0"/>
              </a:rPr>
            </a:br>
            <a:r>
              <a:rPr lang="pt-BR" sz="4000" b="0" strike="noStrike" spc="-1" dirty="0" smtClean="0">
                <a:solidFill>
                  <a:srgbClr val="729FCF"/>
                </a:solidFill>
                <a:latin typeface="Arial" panose="020B0604020202020204" pitchFamily="34" charset="0"/>
                <a:cs typeface="Arial" panose="020B0604020202020204" pitchFamily="34" charset="0"/>
              </a:rPr>
              <a:t>Relatório </a:t>
            </a:r>
            <a:r>
              <a:rPr lang="pt-BR" sz="4000" b="0" strike="noStrike" spc="-1" dirty="0">
                <a:solidFill>
                  <a:srgbClr val="729FCF"/>
                </a:solidFill>
                <a:latin typeface="Arial" panose="020B0604020202020204" pitchFamily="34" charset="0"/>
                <a:cs typeface="Arial" panose="020B0604020202020204" pitchFamily="34" charset="0"/>
              </a:rPr>
              <a:t>CPA </a:t>
            </a:r>
            <a:r>
              <a:rPr lang="pt-BR" sz="4000" b="0" strike="noStrike" spc="-1" dirty="0" smtClean="0">
                <a:solidFill>
                  <a:srgbClr val="729FCF"/>
                </a:solidFill>
                <a:latin typeface="Arial" panose="020B0604020202020204" pitchFamily="34" charset="0"/>
                <a:cs typeface="Arial" panose="020B0604020202020204" pitchFamily="34" charset="0"/>
              </a:rPr>
              <a:t>2022</a:t>
            </a:r>
            <a:br>
              <a:rPr lang="pt-BR" sz="4000" b="0" strike="noStrike" spc="-1" dirty="0" smtClean="0">
                <a:solidFill>
                  <a:srgbClr val="729FCF"/>
                </a:solidFill>
                <a:latin typeface="Arial" panose="020B0604020202020204" pitchFamily="34" charset="0"/>
                <a:cs typeface="Arial" panose="020B0604020202020204" pitchFamily="34" charset="0"/>
              </a:rPr>
            </a:br>
            <a:r>
              <a:rPr lang="pt-BR" sz="4000" b="0" strike="noStrike" spc="-1" dirty="0" smtClean="0">
                <a:solidFill>
                  <a:srgbClr val="729FCF"/>
                </a:solidFill>
                <a:latin typeface="Arial" panose="020B0604020202020204" pitchFamily="34" charset="0"/>
                <a:cs typeface="Arial" panose="020B0604020202020204" pitchFamily="34" charset="0"/>
              </a:rPr>
              <a:t>Ó</a:t>
            </a:r>
            <a:r>
              <a:rPr lang="pt-BR" sz="4000" spc="-1" dirty="0" smtClean="0">
                <a:solidFill>
                  <a:srgbClr val="729FCF"/>
                </a:solidFill>
                <a:latin typeface="Arial" panose="020B0604020202020204" pitchFamily="34" charset="0"/>
                <a:cs typeface="Arial" panose="020B0604020202020204" pitchFamily="34" charset="0"/>
              </a:rPr>
              <a:t>rgãos Contratantes</a:t>
            </a:r>
            <a:endParaRPr lang="pt-BR" sz="4000" b="0" strike="noStrike" spc="-1" dirty="0">
              <a:solidFill>
                <a:srgbClr val="000000"/>
              </a:solidFill>
              <a:latin typeface="Arial" panose="020B0604020202020204" pitchFamily="34" charset="0"/>
              <a:cs typeface="Arial" panose="020B0604020202020204" pitchFamily="34" charset="0"/>
            </a:endParaRPr>
          </a:p>
        </p:txBody>
      </p:sp>
      <p:pic>
        <p:nvPicPr>
          <p:cNvPr id="117" name="Imagem 6" descr="Logotipo, nome da empresa&#10;&#10;Descrição gerada automaticamente"/>
          <p:cNvPicPr/>
          <p:nvPr/>
        </p:nvPicPr>
        <p:blipFill>
          <a:blip r:embed="rId2"/>
          <a:stretch/>
        </p:blipFill>
        <p:spPr>
          <a:xfrm>
            <a:off x="10230120" y="5496480"/>
            <a:ext cx="1960920" cy="1471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74000">
              <a:srgbClr val="B5D2EC"/>
            </a:gs>
            <a:gs pos="83000">
              <a:srgbClr val="B5D2EC"/>
            </a:gs>
            <a:gs pos="100000">
              <a:srgbClr val="CEE1F2"/>
            </a:gs>
          </a:gsLst>
          <a:path path="rect">
            <a:fillToRect l="50000" t="50000" r="50000" b="50000"/>
          </a:path>
        </a:gradFill>
        <a:effectLst/>
      </p:bgPr>
    </p:bg>
    <p:spTree>
      <p:nvGrpSpPr>
        <p:cNvPr id="1" name=""/>
        <p:cNvGrpSpPr/>
        <p:nvPr/>
      </p:nvGrpSpPr>
      <p:grpSpPr>
        <a:xfrm>
          <a:off x="0" y="0"/>
          <a:ext cx="0" cy="0"/>
          <a:chOff x="0" y="0"/>
          <a:chExt cx="0" cy="0"/>
        </a:xfrm>
      </p:grpSpPr>
      <p:sp>
        <p:nvSpPr>
          <p:cNvPr id="110" name="Rectangle 1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a:off x="4290646" y="565788"/>
            <a:ext cx="7563046" cy="500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r>
              <a:rPr lang="pt-BR" spc="-1" dirty="0" smtClean="0">
                <a:solidFill>
                  <a:schemeClr val="lt1"/>
                </a:solidFill>
              </a:rPr>
              <a:t>**</a:t>
            </a:r>
            <a:r>
              <a:rPr lang="pt-BR" b="1" spc="-1" dirty="0" smtClean="0">
                <a:solidFill>
                  <a:srgbClr val="C00000"/>
                </a:solidFill>
                <a:latin typeface="Arial" panose="020B0604020202020204" pitchFamily="34" charset="0"/>
                <a:cs typeface="Arial" panose="020B0604020202020204" pitchFamily="34" charset="0"/>
              </a:rPr>
              <a:t>Análise das Respostas dos Docentes – 2022</a:t>
            </a:r>
          </a:p>
          <a:p>
            <a:pPr algn="just"/>
            <a:endParaRPr lang="pt-BR" spc="-1" dirty="0" smtClean="0">
              <a:latin typeface="Arial" panose="020B0604020202020204" pitchFamily="34" charset="0"/>
              <a:cs typeface="Arial" panose="020B0604020202020204" pitchFamily="34" charset="0"/>
            </a:endParaRPr>
          </a:p>
          <a:p>
            <a:pPr algn="just"/>
            <a:r>
              <a:rPr lang="pt-BR" spc="-1" dirty="0" smtClean="0">
                <a:latin typeface="Arial" panose="020B0604020202020204" pitchFamily="34" charset="0"/>
                <a:cs typeface="Arial" panose="020B0604020202020204" pitchFamily="34" charset="0"/>
              </a:rPr>
              <a:t>1. </a:t>
            </a:r>
            <a:r>
              <a:rPr lang="pt-BR" b="1" spc="-1" dirty="0" smtClean="0">
                <a:latin typeface="Arial" panose="020B0604020202020204" pitchFamily="34" charset="0"/>
                <a:cs typeface="Arial" panose="020B0604020202020204" pitchFamily="34" charset="0"/>
              </a:rPr>
              <a:t>Pontos Fortes: </a:t>
            </a:r>
          </a:p>
          <a:p>
            <a:pPr algn="just"/>
            <a:r>
              <a:rPr lang="pt-BR" spc="-1" dirty="0" smtClean="0">
                <a:latin typeface="Arial" panose="020B0604020202020204" pitchFamily="34" charset="0"/>
                <a:cs typeface="Arial" panose="020B0604020202020204" pitchFamily="34" charset="0"/>
              </a:rPr>
              <a:t>   - Suporte ao Docente: alta satisfação com o suporte oferecido.</a:t>
            </a:r>
          </a:p>
          <a:p>
            <a:pPr algn="just"/>
            <a:r>
              <a:rPr lang="pt-BR" spc="-1" dirty="0" smtClean="0">
                <a:latin typeface="Arial" panose="020B0604020202020204" pitchFamily="34" charset="0"/>
                <a:cs typeface="Arial" panose="020B0604020202020204" pitchFamily="34" charset="0"/>
              </a:rPr>
              <a:t>   - Preferência pelo Híbrido: professores valorizam o formato híbrido.</a:t>
            </a:r>
          </a:p>
          <a:p>
            <a:pPr algn="just"/>
            <a:r>
              <a:rPr lang="pt-BR" spc="-1" dirty="0" smtClean="0">
                <a:latin typeface="Arial" panose="020B0604020202020204" pitchFamily="34" charset="0"/>
                <a:cs typeface="Arial" panose="020B0604020202020204" pitchFamily="34" charset="0"/>
              </a:rPr>
              <a:t>   - Acessibilidade: profissionais da ENA acessíveis e educados.</a:t>
            </a:r>
          </a:p>
          <a:p>
            <a:pPr algn="just"/>
            <a:endParaRPr lang="pt-BR" spc="-1" dirty="0" smtClean="0">
              <a:latin typeface="Arial" panose="020B0604020202020204" pitchFamily="34" charset="0"/>
              <a:cs typeface="Arial" panose="020B0604020202020204" pitchFamily="34" charset="0"/>
            </a:endParaRPr>
          </a:p>
          <a:p>
            <a:pPr algn="just"/>
            <a:r>
              <a:rPr lang="pt-BR" spc="-1" dirty="0" smtClean="0">
                <a:latin typeface="Arial" panose="020B0604020202020204" pitchFamily="34" charset="0"/>
                <a:cs typeface="Arial" panose="020B0604020202020204" pitchFamily="34" charset="0"/>
              </a:rPr>
              <a:t>2. </a:t>
            </a:r>
            <a:r>
              <a:rPr lang="pt-BR" b="1" spc="-1" dirty="0" smtClean="0">
                <a:latin typeface="Arial" panose="020B0604020202020204" pitchFamily="34" charset="0"/>
                <a:cs typeface="Arial" panose="020B0604020202020204" pitchFamily="34" charset="0"/>
              </a:rPr>
              <a:t>Áreas para Melhoria: </a:t>
            </a:r>
          </a:p>
          <a:p>
            <a:pPr algn="just"/>
            <a:r>
              <a:rPr lang="pt-BR" spc="-1" dirty="0" smtClean="0">
                <a:latin typeface="Arial" panose="020B0604020202020204" pitchFamily="34" charset="0"/>
                <a:cs typeface="Arial" panose="020B0604020202020204" pitchFamily="34" charset="0"/>
              </a:rPr>
              <a:t>   - Modelo Didático-Pedagógico: necessidade de revisão e atualização.</a:t>
            </a:r>
          </a:p>
          <a:p>
            <a:pPr algn="just"/>
            <a:r>
              <a:rPr lang="pt-BR" spc="-1" dirty="0" smtClean="0">
                <a:latin typeface="Arial" panose="020B0604020202020204" pitchFamily="34" charset="0"/>
                <a:cs typeface="Arial" panose="020B0604020202020204" pitchFamily="34" charset="0"/>
              </a:rPr>
              <a:t>   - Honorário: atualização em relação ao mercado para retenção.</a:t>
            </a:r>
          </a:p>
          <a:p>
            <a:pPr algn="just"/>
            <a:r>
              <a:rPr lang="pt-BR" spc="-1" dirty="0" smtClean="0">
                <a:latin typeface="Arial" panose="020B0604020202020204" pitchFamily="34" charset="0"/>
                <a:cs typeface="Arial" panose="020B0604020202020204" pitchFamily="34" charset="0"/>
              </a:rPr>
              <a:t>   -Autonomia no AVA: ampliação da autonomia dos docentes na plataforma.</a:t>
            </a:r>
          </a:p>
          <a:p>
            <a:pPr algn="just"/>
            <a:endParaRPr lang="pt-BR" spc="-1" dirty="0" smtClean="0">
              <a:latin typeface="Arial" panose="020B0604020202020204" pitchFamily="34" charset="0"/>
              <a:cs typeface="Arial" panose="020B0604020202020204" pitchFamily="34" charset="0"/>
            </a:endParaRPr>
          </a:p>
          <a:p>
            <a:pPr algn="just"/>
            <a:r>
              <a:rPr lang="pt-BR" b="1" spc="-1" dirty="0" smtClean="0">
                <a:solidFill>
                  <a:schemeClr val="accent6">
                    <a:lumMod val="75000"/>
                  </a:schemeClr>
                </a:solidFill>
                <a:latin typeface="Arial" panose="020B0604020202020204" pitchFamily="34" charset="0"/>
                <a:cs typeface="Arial" panose="020B0604020202020204" pitchFamily="34" charset="0"/>
              </a:rPr>
              <a:t>Recomendações da CPA: Realizar auditoria pedagógica, revisar práticas avaliativas e oferecer maior controle e autonomia para otimizar o ambiente de ensino.</a:t>
            </a:r>
            <a:endParaRPr lang="en-US" sz="1800" b="1" strike="noStrike" spc="-1" dirty="0">
              <a:solidFill>
                <a:schemeClr val="accent6">
                  <a:lumMod val="75000"/>
                </a:schemeClr>
              </a:solidFill>
              <a:latin typeface="Arial" panose="020B0604020202020204" pitchFamily="34" charset="0"/>
              <a:cs typeface="Arial" panose="020B0604020202020204" pitchFamily="34" charset="0"/>
            </a:endParaRPr>
          </a:p>
        </p:txBody>
      </p:sp>
      <p:sp>
        <p:nvSpPr>
          <p:cNvPr id="111" name="Rectangle 13">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411560" y="1411200"/>
            <a:ext cx="6856920" cy="4036680"/>
          </a:xfrm>
          <a:prstGeom prst="rect">
            <a:avLst/>
          </a:prstGeom>
          <a:gradFill rotWithShape="0">
            <a:gsLst>
              <a:gs pos="8000">
                <a:srgbClr val="000000"/>
              </a:gs>
              <a:gs pos="100000">
                <a:srgbClr val="2E75B6"/>
              </a:gs>
            </a:gsLst>
            <a:lin ang="132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2" name="Rectangle 15">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411560" y="1421280"/>
            <a:ext cx="6856920" cy="4036680"/>
          </a:xfrm>
          <a:prstGeom prst="rect">
            <a:avLst/>
          </a:prstGeom>
          <a:gradFill rotWithShape="0">
            <a:gsLst>
              <a:gs pos="0">
                <a:srgbClr val="000000">
                  <a:alpha val="0"/>
                </a:srgbClr>
              </a:gs>
              <a:gs pos="99000">
                <a:srgbClr val="5B9BD5">
                  <a:alpha val="46000"/>
                </a:srgbClr>
              </a:gs>
            </a:gsLst>
            <a:lin ang="14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3" name="Rectangle 17">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765360" y="3589200"/>
            <a:ext cx="2500920" cy="4036680"/>
          </a:xfrm>
          <a:prstGeom prst="rect">
            <a:avLst/>
          </a:prstGeom>
          <a:gradFill rotWithShape="0">
            <a:gsLst>
              <a:gs pos="2000">
                <a:srgbClr val="5B9BD5">
                  <a:alpha val="29000"/>
                </a:srgbClr>
              </a:gs>
              <a:gs pos="100000">
                <a:srgbClr val="000000">
                  <a:alpha val="30000"/>
                </a:srgbClr>
              </a:gs>
            </a:gsLst>
            <a:lin ang="84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4" name="Freeform: Shape 19">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20635800">
            <a:off x="-501480" y="969480"/>
            <a:ext cx="3899160" cy="4177800"/>
          </a:xfrm>
          <a:custGeom>
            <a:avLst/>
            <a:gdLst>
              <a:gd name="textAreaLeft" fmla="*/ 0 w 3899160"/>
              <a:gd name="textAreaRight" fmla="*/ 3900240 w 3899160"/>
              <a:gd name="textAreaTop" fmla="*/ 0 h 4177800"/>
              <a:gd name="textAreaBottom" fmla="*/ 4178880 h 4177800"/>
            </a:gdLst>
            <a:ahLst/>
            <a:cxnLst/>
            <a:rect l="textAreaLeft" t="textAreaTop" r="textAreaRight" b="textAreaBottom"/>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rotWithShape="0">
            <a:gsLst>
              <a:gs pos="29000">
                <a:srgbClr val="000000">
                  <a:alpha val="0"/>
                </a:srgbClr>
              </a:gs>
              <a:gs pos="100000">
                <a:srgbClr val="5B9BD5">
                  <a:alpha val="43000"/>
                </a:srgbClr>
              </a:gs>
            </a:gsLst>
            <a:lin ang="834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5" name="Rectangle 21">
            <a:extLst>
              <a:ext uri="{C183D7F6-B498-43B3-948B-1728B52AA6E4}">
                <adec:decorative xmlns:adec="http://schemas.microsoft.com/office/drawing/2017/decorative" xmlns:mc="http://schemas.openxmlformats.org/markup-compatibility/2006" xmlns:p15="http://schemas.microsoft.com/office/powerpoint/2012/main" xmlns:p14="http://schemas.microsoft.com/office/powerpoint/2010/main" xmlns="" val="1"/>
              </a:ext>
            </a:extLst>
          </p:cNvPr>
          <p:cNvSpPr/>
          <p:nvPr/>
        </p:nvSpPr>
        <p:spPr>
          <a:xfrm rot="5400000" flipH="1">
            <a:off x="-1411560" y="1401120"/>
            <a:ext cx="6856920" cy="4036680"/>
          </a:xfrm>
          <a:prstGeom prst="rect">
            <a:avLst/>
          </a:prstGeom>
          <a:gradFill rotWithShape="0">
            <a:gsLst>
              <a:gs pos="0">
                <a:srgbClr val="000000">
                  <a:alpha val="0"/>
                </a:srgbClr>
              </a:gs>
              <a:gs pos="99000">
                <a:srgbClr val="9DC3E6">
                  <a:alpha val="11000"/>
                </a:srgbClr>
              </a:gs>
            </a:gsLst>
            <a:lin ang="9000000"/>
          </a:gra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a:solidFill>
                <a:schemeClr val="lt1"/>
              </a:solidFill>
              <a:latin typeface="Calibri"/>
            </a:endParaRPr>
          </a:p>
        </p:txBody>
      </p:sp>
      <p:sp>
        <p:nvSpPr>
          <p:cNvPr id="116" name="PlaceHolder 1"/>
          <p:cNvSpPr>
            <a:spLocks noGrp="1"/>
          </p:cNvSpPr>
          <p:nvPr>
            <p:ph type="title"/>
          </p:nvPr>
        </p:nvSpPr>
        <p:spPr>
          <a:xfrm>
            <a:off x="185040" y="2160000"/>
            <a:ext cx="3666960" cy="1813320"/>
          </a:xfrm>
          <a:prstGeom prst="rect">
            <a:avLst/>
          </a:prstGeom>
          <a:noFill/>
          <a:ln w="0">
            <a:noFill/>
          </a:ln>
        </p:spPr>
        <p:txBody>
          <a:bodyPr lIns="91440" tIns="45720" rIns="91440" bIns="45720" anchor="b">
            <a:normAutofit fontScale="90000"/>
          </a:bodyPr>
          <a:lstStyle/>
          <a:p>
            <a:pPr indent="0" algn="ctr" defTabSz="914400">
              <a:lnSpc>
                <a:spcPct val="90000"/>
              </a:lnSpc>
              <a:buNone/>
              <a:tabLst>
                <a:tab pos="0" algn="l"/>
              </a:tabLst>
            </a:pPr>
            <a:r>
              <a:rPr sz="4000" dirty="0"/>
              <a:t/>
            </a:r>
            <a:br>
              <a:rPr sz="4000" dirty="0"/>
            </a:br>
            <a:r>
              <a:rPr lang="pt-BR" sz="4000" b="0" strike="noStrike" spc="-1" dirty="0" smtClean="0">
                <a:solidFill>
                  <a:srgbClr val="729FCF"/>
                </a:solidFill>
                <a:latin typeface="Arial"/>
              </a:rPr>
              <a:t>Relatório </a:t>
            </a:r>
            <a:r>
              <a:rPr lang="pt-BR" sz="4000" b="0" strike="noStrike" spc="-1" dirty="0">
                <a:solidFill>
                  <a:srgbClr val="729FCF"/>
                </a:solidFill>
                <a:latin typeface="Arial"/>
              </a:rPr>
              <a:t>CPA </a:t>
            </a:r>
            <a:r>
              <a:rPr lang="pt-BR" sz="4000" b="0" strike="noStrike" spc="-1" dirty="0" smtClean="0">
                <a:solidFill>
                  <a:srgbClr val="729FCF"/>
                </a:solidFill>
                <a:latin typeface="Arial"/>
              </a:rPr>
              <a:t>2022</a:t>
            </a:r>
            <a:br>
              <a:rPr lang="pt-BR" sz="4000" b="0" strike="noStrike" spc="-1" dirty="0" smtClean="0">
                <a:solidFill>
                  <a:srgbClr val="729FCF"/>
                </a:solidFill>
                <a:latin typeface="Arial"/>
              </a:rPr>
            </a:br>
            <a:r>
              <a:rPr lang="pt-BR" sz="4000" spc="-1" dirty="0" smtClean="0">
                <a:solidFill>
                  <a:srgbClr val="729FCF"/>
                </a:solidFill>
                <a:latin typeface="Arial"/>
              </a:rPr>
              <a:t>Docentes</a:t>
            </a:r>
            <a:endParaRPr lang="pt-BR" sz="4000" b="0" strike="noStrike" spc="-1" dirty="0">
              <a:solidFill>
                <a:srgbClr val="000000"/>
              </a:solidFill>
              <a:latin typeface="Arial"/>
            </a:endParaRPr>
          </a:p>
        </p:txBody>
      </p:sp>
      <p:pic>
        <p:nvPicPr>
          <p:cNvPr id="117" name="Imagem 6" descr="Logotipo, nome da empresa&#10;&#10;Descrição gerada automaticamente"/>
          <p:cNvPicPr/>
          <p:nvPr/>
        </p:nvPicPr>
        <p:blipFill>
          <a:blip r:embed="rId2"/>
          <a:stretch/>
        </p:blipFill>
        <p:spPr>
          <a:xfrm>
            <a:off x="10230120" y="5496480"/>
            <a:ext cx="1960920" cy="1471320"/>
          </a:xfrm>
          <a:prstGeom prst="rect">
            <a:avLst/>
          </a:prstGeom>
          <a:ln w="0">
            <a:noFill/>
          </a:ln>
        </p:spPr>
      </p:pic>
    </p:spTree>
    <p:extLst>
      <p:ext uri="{BB962C8B-B14F-4D97-AF65-F5344CB8AC3E}">
        <p14:creationId xmlns:p14="http://schemas.microsoft.com/office/powerpoint/2010/main" val="175200107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majorFont>
      <a:minorFont>
        <a:latin typeface="Calibr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majorFont>
      <a:minorFont>
        <a:latin typeface="Calibri"/>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1468</TotalTime>
  <Words>1407</Words>
  <Application>Microsoft Office PowerPoint</Application>
  <PresentationFormat>Widescreen</PresentationFormat>
  <Paragraphs>131</Paragraphs>
  <Slides>15</Slides>
  <Notes>1</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15</vt:i4>
      </vt:variant>
    </vt:vector>
  </HeadingPairs>
  <TitlesOfParts>
    <vt:vector size="25" baseType="lpstr">
      <vt:lpstr>Microsoft YaHei</vt:lpstr>
      <vt:lpstr>Arial</vt:lpstr>
      <vt:lpstr>Calibri</vt:lpstr>
      <vt:lpstr>Calibri Light</vt:lpstr>
      <vt:lpstr>comic</vt:lpstr>
      <vt:lpstr>Symbol</vt:lpstr>
      <vt:lpstr>Times New Roman</vt:lpstr>
      <vt:lpstr>Wingdings</vt:lpstr>
      <vt:lpstr>Tema do Office</vt:lpstr>
      <vt:lpstr>Tema do Office</vt:lpstr>
      <vt:lpstr>Apresentação do PowerPoint</vt:lpstr>
      <vt:lpstr>Apresentação do PowerPoint</vt:lpstr>
      <vt:lpstr>Apresentação do PowerPoint</vt:lpstr>
      <vt:lpstr>Apresentação do PowerPoint</vt:lpstr>
      <vt:lpstr>Atribuições da CPA-ENA</vt:lpstr>
      <vt:lpstr>Instrumentos de auto avaliação da CPA-ENA</vt:lpstr>
      <vt:lpstr>REGIMENTO ATUAL</vt:lpstr>
      <vt:lpstr> Relatório CPA 2022 Órgãos Contratantes</vt:lpstr>
      <vt:lpstr> Relatório CPA 2022 Docentes</vt:lpstr>
      <vt:lpstr> Relatório CPA 2022 Discentes</vt:lpstr>
      <vt:lpstr> Relatório CPA 2022 Servidores da ENA</vt:lpstr>
      <vt:lpstr>PLANO DE AÇÃO CPA/ENA</vt:lpstr>
      <vt:lpstr>PLANO DE AÇÃO CPA/ENA</vt:lpstr>
      <vt:lpstr>PLANO DE AÇÃO CPA/ENA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Claudia</dc:creator>
  <dc:description/>
  <cp:lastModifiedBy>Sandro</cp:lastModifiedBy>
  <cp:revision>52</cp:revision>
  <dcterms:created xsi:type="dcterms:W3CDTF">2015-04-01T19:10:34Z</dcterms:created>
  <dcterms:modified xsi:type="dcterms:W3CDTF">2024-11-09T21:46:15Z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21</vt:i4>
  </property>
</Properties>
</file>